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0" r:id="rId2"/>
    <p:sldId id="4421" r:id="rId3"/>
    <p:sldId id="4422" r:id="rId4"/>
    <p:sldId id="4424" r:id="rId5"/>
    <p:sldId id="4425" r:id="rId6"/>
    <p:sldId id="4426" r:id="rId7"/>
    <p:sldId id="4427" r:id="rId8"/>
    <p:sldId id="4428" r:id="rId9"/>
    <p:sldId id="4429" r:id="rId10"/>
    <p:sldId id="4430" r:id="rId11"/>
    <p:sldId id="4431" r:id="rId12"/>
    <p:sldId id="4432" r:id="rId13"/>
    <p:sldId id="4433" r:id="rId14"/>
    <p:sldId id="4434" r:id="rId15"/>
    <p:sldId id="4436" r:id="rId16"/>
    <p:sldId id="4437" r:id="rId17"/>
    <p:sldId id="443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7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100" d="100"/>
          <a:sy n="100" d="100"/>
        </p:scale>
        <p:origin x="36"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83ABB-A641-41B3-815B-0BF716117969}" type="datetimeFigureOut">
              <a:rPr lang="en-US" smtClean="0"/>
              <a:t>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64667-E269-4945-B7C0-AD99F8954A9B}" type="slidenum">
              <a:rPr lang="en-US" smtClean="0"/>
              <a:t>‹#›</a:t>
            </a:fld>
            <a:endParaRPr lang="en-US"/>
          </a:p>
        </p:txBody>
      </p:sp>
    </p:spTree>
    <p:extLst>
      <p:ext uri="{BB962C8B-B14F-4D97-AF65-F5344CB8AC3E}">
        <p14:creationId xmlns:p14="http://schemas.microsoft.com/office/powerpoint/2010/main" val="334689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2225B-E41B-77C0-1A23-7FE91583A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A84B7F-BF54-53DE-5ED7-2CDED8A4B9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D18E42-7938-EBF6-0BBB-C03E98259DAE}"/>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9274C66D-7C77-1BC2-E297-5581F607B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1FE2-01D7-8CFA-F772-2A12DADA9511}"/>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418976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9BFA-EF8F-EA09-32AE-D64B8AE7D9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6459FB-C2B4-23D4-5E49-19DBA37F4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53C33-E5A3-B4F5-E8BF-0885DE881848}"/>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39B3BEFD-E011-F7CA-9B31-F27B73919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99C5A-F8B7-9E90-F8CD-0F9D22014070}"/>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725137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C63739-7054-0E76-0B25-A01771D40C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38EBE8-732F-CBA6-F8BB-30CF1BAE2D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9432A-8B6F-76F0-0D7B-30A66B9629A3}"/>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82C8D616-BCA7-5689-02D1-3CA3EA884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83D8B-7730-9BA0-75AA-DC12AF5D041B}"/>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4041253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9414-E7DE-B18D-3123-DBD0283DAB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EC70-B92A-CC7C-576E-A961A566DF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0CFBF-3986-2ECA-DC6E-B0EB5EEAE220}"/>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BB5622A7-D018-3314-6712-AC0A3E326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F858B-9E65-33C3-1330-DDC559B7F2B8}"/>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111714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EF2-BE12-339C-53A6-D7F37ED5DF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5EA9B6-8FA8-149E-9646-FB301CFB14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325791-C68A-6622-2CC5-3C0B283338D8}"/>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797CB1C5-90B9-0823-9015-AF5F09CF9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9B8B6-BAA6-240F-60BE-518B08A68FF3}"/>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1263101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3121-A2A6-067F-9BB5-431330CD0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B61458-6F42-1FC6-02A5-B26BB0448D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0A9E45-D816-7EFD-3CAA-178E16FA00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34DE17-8AF8-1452-3C2B-1E8AC11C05C7}"/>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6" name="Footer Placeholder 5">
            <a:extLst>
              <a:ext uri="{FF2B5EF4-FFF2-40B4-BE49-F238E27FC236}">
                <a16:creationId xmlns:a16="http://schemas.microsoft.com/office/drawing/2014/main" id="{F8F04EE6-8A95-F57F-A192-3DE3AA4138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37B0C8-4507-0579-A941-6A255E92B46F}"/>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731883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D41E2-A077-4FE6-C0D3-E53AD76929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8D9F13-A5D4-37A3-1493-299424981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5EE514-EB19-276A-D5A5-AD3B45285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4ECFBA-4BCE-DB10-1A82-A2D64F058E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FB50E7-10C2-3309-2CDC-0F66334ED7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1554FF-26AD-988B-1BE6-17295ED2C712}"/>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8" name="Footer Placeholder 7">
            <a:extLst>
              <a:ext uri="{FF2B5EF4-FFF2-40B4-BE49-F238E27FC236}">
                <a16:creationId xmlns:a16="http://schemas.microsoft.com/office/drawing/2014/main" id="{62EB7DB9-3BFA-EEC0-380B-FF6C9131A6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18BED0-2F21-3460-79B8-7290A76A4675}"/>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447078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70D88-D9A6-E2BA-4D07-31B2E1E8C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9C88D8-4119-A0E3-1E19-520074B60AB6}"/>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4" name="Footer Placeholder 3">
            <a:extLst>
              <a:ext uri="{FF2B5EF4-FFF2-40B4-BE49-F238E27FC236}">
                <a16:creationId xmlns:a16="http://schemas.microsoft.com/office/drawing/2014/main" id="{4EBD6728-10D0-DD4F-070F-D8887DC407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1F0AF4-0EB8-E3C6-BC9D-0F225B0D6689}"/>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13791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6305AF-CB28-6234-0989-07022337F2C8}"/>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3" name="Footer Placeholder 2">
            <a:extLst>
              <a:ext uri="{FF2B5EF4-FFF2-40B4-BE49-F238E27FC236}">
                <a16:creationId xmlns:a16="http://schemas.microsoft.com/office/drawing/2014/main" id="{F25B88D4-A6C0-E1B7-8994-A86076DAC3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BBE91-403E-73E0-6DB4-5910441B780C}"/>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2957680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1ACB-DC8B-620D-E3BF-7FA852E0A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C1B764-533F-1B5D-0611-138F699344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B5571B-161E-E09A-5698-4A40CFD31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211E9-C5AE-278A-0394-D5A3F4277B48}"/>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6" name="Footer Placeholder 5">
            <a:extLst>
              <a:ext uri="{FF2B5EF4-FFF2-40B4-BE49-F238E27FC236}">
                <a16:creationId xmlns:a16="http://schemas.microsoft.com/office/drawing/2014/main" id="{437A9B3E-94F2-61BE-DDC5-42C051384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52E40-E8E1-BD3E-81E3-532D7B29B082}"/>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2672400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0294-46E3-230A-33FB-B650A56B89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C59121-E297-856F-8ED2-F9B862BEEC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44B73E-5B9E-91E2-5353-C491A0CF9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4E462-7BB8-F752-941C-B91D00225E13}"/>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6" name="Footer Placeholder 5">
            <a:extLst>
              <a:ext uri="{FF2B5EF4-FFF2-40B4-BE49-F238E27FC236}">
                <a16:creationId xmlns:a16="http://schemas.microsoft.com/office/drawing/2014/main" id="{EDC8DAB4-C59B-C493-7D76-5E1C91DA55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1DC2E0-CCB3-2997-598A-4720CC284C29}"/>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207103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BEEC88-9CA5-4612-35B7-82E0244A7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ADCC53-C329-CE13-38A1-EB94C1E16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1CA58-D0E5-D20E-2F11-B1014BAA02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4E54645D-A023-304B-CF92-E94304A16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BE39631-FBA3-5F80-C564-B320E69D3D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F35010-364B-470B-BB6C-DCBBE63D2E54}" type="slidenum">
              <a:rPr lang="en-US" smtClean="0"/>
              <a:t>‹#›</a:t>
            </a:fld>
            <a:endParaRPr lang="en-US"/>
          </a:p>
        </p:txBody>
      </p:sp>
      <p:sp>
        <p:nvSpPr>
          <p:cNvPr id="8" name="TextBox 7">
            <a:extLst>
              <a:ext uri="{FF2B5EF4-FFF2-40B4-BE49-F238E27FC236}">
                <a16:creationId xmlns:a16="http://schemas.microsoft.com/office/drawing/2014/main" id="{3D09B860-F767-CF44-CE1F-64E3F076B1FC}"/>
              </a:ext>
            </a:extLst>
          </p:cNvPr>
          <p:cNvSpPr txBox="1"/>
          <p:nvPr userDrawn="1">
            <p:extLst>
              <p:ext uri="{1162E1C5-73C7-4A58-AE30-91384D911F3F}">
                <p184:classification xmlns:p184="http://schemas.microsoft.com/office/powerpoint/2018/4/main" val="ftr"/>
              </p:ext>
            </p:extLst>
          </p:nvPr>
        </p:nvSpPr>
        <p:spPr>
          <a:xfrm>
            <a:off x="5678488" y="6672580"/>
            <a:ext cx="855662" cy="121920"/>
          </a:xfrm>
          <a:prstGeom prst="rect">
            <a:avLst/>
          </a:prstGeom>
        </p:spPr>
        <p:txBody>
          <a:bodyPr horzOverflow="overflow" lIns="0" tIns="0" rIns="0" bIns="0">
            <a:spAutoFit/>
          </a:bodyPr>
          <a:lstStyle/>
          <a:p>
            <a:pPr algn="l"/>
            <a:r>
              <a:rPr lang="en-US" sz="800">
                <a:solidFill>
                  <a:srgbClr val="000000">
                    <a:alpha val="50000"/>
                  </a:srgbClr>
                </a:solidFill>
                <a:latin typeface="Aptos" panose="020B0004020202020204" pitchFamily="34" charset="0"/>
              </a:rPr>
              <a:t>General - RPS Data</a:t>
            </a:r>
          </a:p>
        </p:txBody>
      </p:sp>
    </p:spTree>
    <p:extLst>
      <p:ext uri="{BB962C8B-B14F-4D97-AF65-F5344CB8AC3E}">
        <p14:creationId xmlns:p14="http://schemas.microsoft.com/office/powerpoint/2010/main" val="3411653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87CC"/>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2"/>
          <a:srcRect l="1" r="-387" b="18588"/>
          <a:stretch/>
        </p:blipFill>
        <p:spPr>
          <a:xfrm>
            <a:off x="366227" y="237669"/>
            <a:ext cx="1212311" cy="788699"/>
          </a:xfrm>
          <a:prstGeom prst="rect">
            <a:avLst/>
          </a:prstGeom>
        </p:spPr>
      </p:pic>
      <p:sp>
        <p:nvSpPr>
          <p:cNvPr id="6" name="TextBox 6"/>
          <p:cNvSpPr txBox="1"/>
          <p:nvPr/>
        </p:nvSpPr>
        <p:spPr>
          <a:xfrm>
            <a:off x="366227" y="1503753"/>
            <a:ext cx="11555519" cy="998863"/>
          </a:xfrm>
          <a:prstGeom prst="rect">
            <a:avLst/>
          </a:prstGeom>
        </p:spPr>
        <p:txBody>
          <a:bodyPr wrap="square" lIns="0" tIns="0" rIns="0" bIns="0" rtlCol="0" anchor="t">
            <a:spAutoFit/>
          </a:bodyPr>
          <a:lstStyle/>
          <a:p>
            <a:pPr>
              <a:lnSpc>
                <a:spcPts val="9425"/>
              </a:lnSpc>
              <a:spcBef>
                <a:spcPct val="0"/>
              </a:spcBef>
            </a:pPr>
            <a:r>
              <a:rPr lang="en-US" sz="2800" dirty="0">
                <a:solidFill>
                  <a:srgbClr val="FFFFFF"/>
                </a:solidFill>
                <a:latin typeface="Calibri" panose="020F0502020204030204" pitchFamily="34" charset="0"/>
                <a:ea typeface="Calibri" panose="020F0502020204030204" pitchFamily="34" charset="0"/>
                <a:cs typeface="Calibri" panose="020F0502020204030204" pitchFamily="34" charset="0"/>
              </a:rPr>
              <a:t>WIPRO NGA Program – 25SUB4530_CP_JAVA</a:t>
            </a:r>
          </a:p>
        </p:txBody>
      </p:sp>
      <p:sp>
        <p:nvSpPr>
          <p:cNvPr id="7" name="TextBox 7"/>
          <p:cNvSpPr txBox="1"/>
          <p:nvPr/>
        </p:nvSpPr>
        <p:spPr>
          <a:xfrm>
            <a:off x="366227" y="3275236"/>
            <a:ext cx="6780319" cy="574966"/>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Capstone Project Presentation – 9</a:t>
            </a:r>
            <a:r>
              <a:rPr lang="en-US" sz="2400" baseline="30000" dirty="0">
                <a:solidFill>
                  <a:srgbClr val="FFFFFF"/>
                </a:solidFill>
                <a:latin typeface="HK Grotesk" pitchFamily="2" charset="77"/>
              </a:rPr>
              <a:t>th</a:t>
            </a:r>
            <a:r>
              <a:rPr lang="en-US" sz="2400" dirty="0">
                <a:solidFill>
                  <a:srgbClr val="FFFFFF"/>
                </a:solidFill>
                <a:latin typeface="HK Grotesk" pitchFamily="2" charset="77"/>
              </a:rPr>
              <a:t> Feb &amp; 10</a:t>
            </a:r>
            <a:r>
              <a:rPr lang="en-US" sz="2400" baseline="30000" dirty="0">
                <a:solidFill>
                  <a:srgbClr val="FFFFFF"/>
                </a:solidFill>
                <a:latin typeface="HK Grotesk" pitchFamily="2" charset="77"/>
              </a:rPr>
              <a:t>th</a:t>
            </a:r>
            <a:r>
              <a:rPr lang="en-US" sz="2400" dirty="0">
                <a:solidFill>
                  <a:srgbClr val="FFFFFF"/>
                </a:solidFill>
                <a:latin typeface="HK Grotesk" pitchFamily="2" charset="77"/>
              </a:rPr>
              <a:t> Feb   2026</a:t>
            </a:r>
          </a:p>
        </p:txBody>
      </p:sp>
      <p:sp>
        <p:nvSpPr>
          <p:cNvPr id="8" name="TextBox 8"/>
          <p:cNvSpPr txBox="1"/>
          <p:nvPr/>
        </p:nvSpPr>
        <p:spPr>
          <a:xfrm>
            <a:off x="366226" y="6140450"/>
            <a:ext cx="4172935" cy="221664"/>
          </a:xfrm>
          <a:prstGeom prst="rect">
            <a:avLst/>
          </a:prstGeom>
        </p:spPr>
        <p:txBody>
          <a:bodyPr lIns="0" tIns="0" rIns="0" bIns="0" rtlCol="0" anchor="t">
            <a:spAutoFit/>
          </a:bodyPr>
          <a:lstStyle/>
          <a:p>
            <a:pPr algn="just">
              <a:lnSpc>
                <a:spcPts val="1867"/>
              </a:lnSpc>
              <a:spcBef>
                <a:spcPct val="0"/>
              </a:spcBef>
            </a:pPr>
            <a:r>
              <a:rPr lang="en-US" sz="1333" spc="133" dirty="0">
                <a:solidFill>
                  <a:srgbClr val="FFFFFF"/>
                </a:solidFill>
                <a:latin typeface="HK Grotesk Light Bold"/>
              </a:rPr>
              <a:t>www.rpsconsulting.in</a:t>
            </a:r>
          </a:p>
        </p:txBody>
      </p:sp>
      <p:sp>
        <p:nvSpPr>
          <p:cNvPr id="2" name="TextBox 7">
            <a:extLst>
              <a:ext uri="{FF2B5EF4-FFF2-40B4-BE49-F238E27FC236}">
                <a16:creationId xmlns:a16="http://schemas.microsoft.com/office/drawing/2014/main" id="{ED66556B-B256-8D8D-E60E-0C5895B5FFA5}"/>
              </a:ext>
            </a:extLst>
          </p:cNvPr>
          <p:cNvSpPr txBox="1"/>
          <p:nvPr/>
        </p:nvSpPr>
        <p:spPr>
          <a:xfrm>
            <a:off x="366226" y="5061410"/>
            <a:ext cx="6317207" cy="857094"/>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Presented by -  </a:t>
            </a:r>
            <a:r>
              <a:rPr lang="en-IN" sz="2400" dirty="0">
                <a:solidFill>
                  <a:schemeClr val="bg1"/>
                </a:solidFill>
                <a:latin typeface="HK Grotesk"/>
              </a:rPr>
              <a:t>SHAIK HAASIF  &amp; SHREE SHANKAR</a:t>
            </a:r>
            <a:br>
              <a:rPr lang="en-IN" sz="2400" dirty="0">
                <a:solidFill>
                  <a:schemeClr val="bg1"/>
                </a:solidFill>
                <a:latin typeface="HK Grotesk"/>
              </a:rPr>
            </a:br>
            <a:endParaRPr lang="en-IN" sz="2400" dirty="0">
              <a:solidFill>
                <a:schemeClr val="bg1"/>
              </a:solidFill>
              <a:latin typeface="HK Grotesk"/>
            </a:endParaRPr>
          </a:p>
          <a:p>
            <a:pPr algn="just">
              <a:lnSpc>
                <a:spcPts val="2239"/>
              </a:lnSpc>
              <a:spcBef>
                <a:spcPct val="0"/>
              </a:spcBef>
            </a:pPr>
            <a:r>
              <a:rPr lang="en-IN" sz="2400" dirty="0">
                <a:solidFill>
                  <a:schemeClr val="bg1"/>
                </a:solidFill>
                <a:latin typeface="HK Grotesk"/>
              </a:rPr>
              <a:t>Team Number : 18</a:t>
            </a:r>
            <a:endParaRPr lang="en-US" sz="2400" dirty="0">
              <a:solidFill>
                <a:schemeClr val="bg1"/>
              </a:solidFill>
              <a:latin typeface="HK Grotesk"/>
            </a:endParaRPr>
          </a:p>
        </p:txBody>
      </p:sp>
      <p:sp>
        <p:nvSpPr>
          <p:cNvPr id="3" name="TextBox 7">
            <a:extLst>
              <a:ext uri="{FF2B5EF4-FFF2-40B4-BE49-F238E27FC236}">
                <a16:creationId xmlns:a16="http://schemas.microsoft.com/office/drawing/2014/main" id="{21F87AA7-2FEF-9248-CC8B-6951622F8F14}"/>
              </a:ext>
            </a:extLst>
          </p:cNvPr>
          <p:cNvSpPr txBox="1"/>
          <p:nvPr/>
        </p:nvSpPr>
        <p:spPr>
          <a:xfrm>
            <a:off x="366227" y="4136906"/>
            <a:ext cx="6780319" cy="292837"/>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Project Title  -  </a:t>
            </a:r>
            <a:r>
              <a:rPr lang="en-US" sz="2400" dirty="0">
                <a:solidFill>
                  <a:schemeClr val="bg1"/>
                </a:solidFill>
                <a:latin typeface="HK Grotesk"/>
              </a:rPr>
              <a:t>Insurance Policy Management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5CFFC-7FE6-8FD8-50B7-0AF254D0A87A}"/>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0CF5870F-E4B2-8329-6D75-4EF7DC97BE7A}"/>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Validation &amp; Exception Flow   </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E4599105-46B8-5A6F-D96C-F3014ACCC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B040865B-3243-C0B8-2253-9B6269F472D1}"/>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3B311F3B-D170-4DE6-16B6-1FCCCA2E2FC6}"/>
              </a:ext>
            </a:extLst>
          </p:cNvPr>
          <p:cNvSpPr>
            <a:spLocks noGrp="1"/>
          </p:cNvSpPr>
          <p:nvPr>
            <p:ph type="sldNum" sz="quarter" idx="12"/>
          </p:nvPr>
        </p:nvSpPr>
        <p:spPr/>
        <p:txBody>
          <a:bodyPr/>
          <a:lstStyle/>
          <a:p>
            <a:fld id="{C8F35010-364B-470B-BB6C-DCBBE63D2E54}" type="slidenum">
              <a:rPr lang="en-US" smtClean="0">
                <a:solidFill>
                  <a:schemeClr val="tx1"/>
                </a:solidFill>
              </a:rPr>
              <a:t>10</a:t>
            </a:fld>
            <a:endParaRPr lang="en-US" dirty="0">
              <a:solidFill>
                <a:schemeClr val="tx1"/>
              </a:solidFill>
            </a:endParaRPr>
          </a:p>
        </p:txBody>
      </p:sp>
      <p:pic>
        <p:nvPicPr>
          <p:cNvPr id="4098" name="Picture 2">
            <a:extLst>
              <a:ext uri="{FF2B5EF4-FFF2-40B4-BE49-F238E27FC236}">
                <a16:creationId xmlns:a16="http://schemas.microsoft.com/office/drawing/2014/main" id="{8429DB91-A16C-DE7F-B4CA-941727A1D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16" y="4055287"/>
            <a:ext cx="11030989" cy="19797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615022-5522-2844-4E4D-D2E118372B4D}"/>
              </a:ext>
            </a:extLst>
          </p:cNvPr>
          <p:cNvSpPr txBox="1"/>
          <p:nvPr/>
        </p:nvSpPr>
        <p:spPr>
          <a:xfrm>
            <a:off x="473825" y="822959"/>
            <a:ext cx="10748357"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HK Grotesk"/>
              </a:rPr>
              <a:t>Our implementation features a sophisticated multi-tier validation framework and comprehensive exception handling system that ensures data integrity, business rule compliance, and user-friendly error reporting. </a:t>
            </a:r>
          </a:p>
          <a:p>
            <a:pPr marL="285750" indent="-285750">
              <a:buFont typeface="Arial" panose="020B0604020202020204" pitchFamily="34" charset="0"/>
              <a:buChar char="•"/>
            </a:pPr>
            <a:r>
              <a:rPr lang="en-US" sz="2000" dirty="0">
                <a:latin typeface="HK Grotesk"/>
              </a:rPr>
              <a:t>At the frontend, Angular Reactive Forms with custom validators provide immediate feedback to users, while backend validations in Spring Boot enforce complex business rules through Bean Validation annotations and programmatic checks. </a:t>
            </a:r>
          </a:p>
          <a:p>
            <a:pPr marL="285750" indent="-285750">
              <a:buFont typeface="Arial" panose="020B0604020202020204" pitchFamily="34" charset="0"/>
              <a:buChar char="•"/>
            </a:pPr>
            <a:r>
              <a:rPr lang="en-US" sz="2000" dirty="0">
                <a:latin typeface="HK Grotesk"/>
              </a:rPr>
              <a:t>Database-level constraints serve as the final safeguard against invalid data persistence. </a:t>
            </a:r>
          </a:p>
          <a:p>
            <a:pPr marL="285750" indent="-285750">
              <a:buFont typeface="Arial" panose="020B0604020202020204" pitchFamily="34" charset="0"/>
              <a:buChar char="•"/>
            </a:pPr>
            <a:r>
              <a:rPr lang="en-US" sz="2000" dirty="0">
                <a:latin typeface="HK Grotesk"/>
              </a:rPr>
              <a:t>The exception handling architecture utilizes Spring's @ControllerAdvice pattern to provide consistent, structured error responses across all API endpoints, with detailed logging for debugging and audit purposes.</a:t>
            </a:r>
            <a:endParaRPr lang="en-IN" sz="2000" dirty="0">
              <a:latin typeface="HK Grotesk"/>
            </a:endParaRPr>
          </a:p>
        </p:txBody>
      </p:sp>
    </p:spTree>
    <p:extLst>
      <p:ext uri="{BB962C8B-B14F-4D97-AF65-F5344CB8AC3E}">
        <p14:creationId xmlns:p14="http://schemas.microsoft.com/office/powerpoint/2010/main" val="197489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D25A5-8055-87FF-94A6-450E9574056A}"/>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B8E6FEAD-8692-65B3-B2CE-7F304DCD0897}"/>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Deployment    </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08C705E8-EA96-26B8-FB93-B1C5DF7EF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5F38104E-CDD0-F3CE-25D5-D1BFB2E0FDBE}"/>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156F0C7C-8BC3-665A-43FA-EAECE84FB521}"/>
              </a:ext>
            </a:extLst>
          </p:cNvPr>
          <p:cNvSpPr>
            <a:spLocks noGrp="1"/>
          </p:cNvSpPr>
          <p:nvPr>
            <p:ph type="sldNum" sz="quarter" idx="12"/>
          </p:nvPr>
        </p:nvSpPr>
        <p:spPr/>
        <p:txBody>
          <a:bodyPr/>
          <a:lstStyle/>
          <a:p>
            <a:fld id="{C8F35010-364B-470B-BB6C-DCBBE63D2E54}" type="slidenum">
              <a:rPr lang="en-US" smtClean="0">
                <a:solidFill>
                  <a:schemeClr val="tx1"/>
                </a:solidFill>
              </a:rPr>
              <a:t>11</a:t>
            </a:fld>
            <a:endParaRPr lang="en-US" dirty="0">
              <a:solidFill>
                <a:schemeClr val="tx1"/>
              </a:solidFill>
            </a:endParaRPr>
          </a:p>
        </p:txBody>
      </p:sp>
      <p:sp>
        <p:nvSpPr>
          <p:cNvPr id="5" name="TextBox 4">
            <a:extLst>
              <a:ext uri="{FF2B5EF4-FFF2-40B4-BE49-F238E27FC236}">
                <a16:creationId xmlns:a16="http://schemas.microsoft.com/office/drawing/2014/main" id="{66A726E8-DA58-2216-ABDD-8FDAC4D81E72}"/>
              </a:ext>
            </a:extLst>
          </p:cNvPr>
          <p:cNvSpPr txBox="1"/>
          <p:nvPr/>
        </p:nvSpPr>
        <p:spPr>
          <a:xfrm>
            <a:off x="473825" y="822959"/>
            <a:ext cx="10748357" cy="5693866"/>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K Grotesk"/>
              </a:rPr>
              <a:t>Our deployment strategy leverages a modern approach using Docker for containerization and Microsoft Azure for cloud infrastructure, ensuring a scalable, reliable, and maintainable production environment. </a:t>
            </a:r>
          </a:p>
          <a:p>
            <a:pPr marL="285750" indent="-285750">
              <a:buFont typeface="Arial" panose="020B0604020202020204" pitchFamily="34" charset="0"/>
              <a:buChar char="•"/>
            </a:pPr>
            <a:r>
              <a:rPr lang="en-US" sz="2800" dirty="0">
                <a:latin typeface="HK Grotesk"/>
              </a:rPr>
              <a:t>We have implemented and deployed in Git Lab with a complete CI/CD pipeline using GitHub Actions that automates the build, test, and deployment processes, enabling rapid and error-free releases. </a:t>
            </a:r>
          </a:p>
          <a:p>
            <a:pPr marL="285750" indent="-285750">
              <a:buFont typeface="Arial" panose="020B0604020202020204" pitchFamily="34" charset="0"/>
              <a:buChar char="•"/>
            </a:pPr>
            <a:r>
              <a:rPr lang="en-US" sz="2800" dirty="0">
                <a:latin typeface="HK Grotesk"/>
              </a:rPr>
              <a:t>The application is deployed as containerized microservices on Azure App Service, with Azure Database for SQL handling persistent data storage. </a:t>
            </a:r>
          </a:p>
          <a:p>
            <a:pPr marL="285750" indent="-285750">
              <a:buFont typeface="Arial" panose="020B0604020202020204" pitchFamily="34" charset="0"/>
              <a:buChar char="•"/>
            </a:pPr>
            <a:r>
              <a:rPr lang="en-US" sz="2800" dirty="0">
                <a:latin typeface="HK Grotesk"/>
              </a:rPr>
              <a:t>This cloud-native architecture supports auto-scaling, high availability, and disaster recovery while providing comprehensive monitoring through Azure Application Insights.</a:t>
            </a:r>
            <a:endParaRPr lang="en-IN" sz="2800" dirty="0">
              <a:latin typeface="HK Grotesk"/>
            </a:endParaRPr>
          </a:p>
        </p:txBody>
      </p:sp>
    </p:spTree>
    <p:extLst>
      <p:ext uri="{BB962C8B-B14F-4D97-AF65-F5344CB8AC3E}">
        <p14:creationId xmlns:p14="http://schemas.microsoft.com/office/powerpoint/2010/main" val="1257828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CBC6F-193D-CE18-14CC-F78E56CF91A1}"/>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CA5AA6AE-F434-4356-7FF5-C53CC0885E79}"/>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Project Outcome </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E4737783-2283-A0F2-1958-1A607C4B7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BFBCEAF6-20DD-1D31-614F-98D8EF041406}"/>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44742919-6745-17A8-3DB5-47B44CF6EAA5}"/>
              </a:ext>
            </a:extLst>
          </p:cNvPr>
          <p:cNvSpPr>
            <a:spLocks noGrp="1"/>
          </p:cNvSpPr>
          <p:nvPr>
            <p:ph type="sldNum" sz="quarter" idx="12"/>
          </p:nvPr>
        </p:nvSpPr>
        <p:spPr/>
        <p:txBody>
          <a:bodyPr/>
          <a:lstStyle/>
          <a:p>
            <a:fld id="{C8F35010-364B-470B-BB6C-DCBBE63D2E54}" type="slidenum">
              <a:rPr lang="en-US" smtClean="0">
                <a:solidFill>
                  <a:schemeClr val="tx1"/>
                </a:solidFill>
              </a:rPr>
              <a:t>12</a:t>
            </a:fld>
            <a:endParaRPr lang="en-US" dirty="0">
              <a:solidFill>
                <a:schemeClr val="tx1"/>
              </a:solidFill>
            </a:endParaRPr>
          </a:p>
        </p:txBody>
      </p:sp>
      <p:sp>
        <p:nvSpPr>
          <p:cNvPr id="5" name="TextBox 4">
            <a:extLst>
              <a:ext uri="{FF2B5EF4-FFF2-40B4-BE49-F238E27FC236}">
                <a16:creationId xmlns:a16="http://schemas.microsoft.com/office/drawing/2014/main" id="{EF8243C0-6D88-AE6E-F343-427304626507}"/>
              </a:ext>
            </a:extLst>
          </p:cNvPr>
          <p:cNvSpPr txBox="1"/>
          <p:nvPr/>
        </p:nvSpPr>
        <p:spPr>
          <a:xfrm>
            <a:off x="273075" y="822959"/>
            <a:ext cx="10949107" cy="2246769"/>
          </a:xfrm>
          <a:prstGeom prst="rect">
            <a:avLst/>
          </a:prstGeom>
          <a:noFill/>
        </p:spPr>
        <p:txBody>
          <a:bodyPr wrap="square" rtlCol="0">
            <a:spAutoFit/>
          </a:bodyPr>
          <a:lstStyle/>
          <a:p>
            <a:r>
              <a:rPr lang="en-IN" sz="2800" dirty="0">
                <a:latin typeface="HK Grotesk Bold"/>
              </a:rPr>
              <a:t>Frontend</a:t>
            </a:r>
            <a:r>
              <a:rPr lang="en-IN" sz="2800" dirty="0">
                <a:latin typeface="HK Grotesk"/>
              </a:rPr>
              <a:t> :</a:t>
            </a:r>
            <a:br>
              <a:rPr lang="en-IN" sz="2800" dirty="0">
                <a:latin typeface="HK Grotesk"/>
              </a:rPr>
            </a:br>
            <a:br>
              <a:rPr lang="en-IN" sz="2800" dirty="0">
                <a:latin typeface="HK Grotesk"/>
              </a:rPr>
            </a:br>
            <a:endParaRPr lang="en-IN" sz="2800" dirty="0">
              <a:latin typeface="HK Grotesk"/>
            </a:endParaRPr>
          </a:p>
          <a:p>
            <a:endParaRPr lang="en-IN" sz="2800" dirty="0">
              <a:latin typeface="HK Grotesk"/>
            </a:endParaRPr>
          </a:p>
          <a:p>
            <a:endParaRPr lang="en-IN" sz="2800" dirty="0">
              <a:latin typeface="HK Grotesk"/>
            </a:endParaRPr>
          </a:p>
        </p:txBody>
      </p:sp>
      <p:pic>
        <p:nvPicPr>
          <p:cNvPr id="7" name="Picture 6">
            <a:extLst>
              <a:ext uri="{FF2B5EF4-FFF2-40B4-BE49-F238E27FC236}">
                <a16:creationId xmlns:a16="http://schemas.microsoft.com/office/drawing/2014/main" id="{E28ECFF2-9A5F-36CA-0D02-9EA754FE5FB3}"/>
              </a:ext>
            </a:extLst>
          </p:cNvPr>
          <p:cNvPicPr>
            <a:picLocks noChangeAspect="1"/>
          </p:cNvPicPr>
          <p:nvPr/>
        </p:nvPicPr>
        <p:blipFill>
          <a:blip r:embed="rId3"/>
          <a:stretch>
            <a:fillRect/>
          </a:stretch>
        </p:blipFill>
        <p:spPr>
          <a:xfrm>
            <a:off x="431514" y="1443739"/>
            <a:ext cx="4572748" cy="2696000"/>
          </a:xfrm>
          <a:prstGeom prst="rect">
            <a:avLst/>
          </a:prstGeom>
        </p:spPr>
      </p:pic>
      <p:sp>
        <p:nvSpPr>
          <p:cNvPr id="8" name="TextBox 7">
            <a:extLst>
              <a:ext uri="{FF2B5EF4-FFF2-40B4-BE49-F238E27FC236}">
                <a16:creationId xmlns:a16="http://schemas.microsoft.com/office/drawing/2014/main" id="{EFAD50E2-8ECD-A41B-DEEC-19B63DCC15F7}"/>
              </a:ext>
            </a:extLst>
          </p:cNvPr>
          <p:cNvSpPr txBox="1"/>
          <p:nvPr/>
        </p:nvSpPr>
        <p:spPr>
          <a:xfrm>
            <a:off x="656705" y="4472247"/>
            <a:ext cx="4139739" cy="369332"/>
          </a:xfrm>
          <a:prstGeom prst="rect">
            <a:avLst/>
          </a:prstGeom>
          <a:noFill/>
        </p:spPr>
        <p:txBody>
          <a:bodyPr wrap="square" rtlCol="0">
            <a:spAutoFit/>
          </a:bodyPr>
          <a:lstStyle/>
          <a:p>
            <a:pPr algn="ctr"/>
            <a:r>
              <a:rPr lang="en-IN" dirty="0">
                <a:latin typeface="HK Grotesk"/>
              </a:rPr>
              <a:t>Login Page </a:t>
            </a:r>
          </a:p>
        </p:txBody>
      </p:sp>
      <p:sp>
        <p:nvSpPr>
          <p:cNvPr id="11" name="TextBox 10">
            <a:extLst>
              <a:ext uri="{FF2B5EF4-FFF2-40B4-BE49-F238E27FC236}">
                <a16:creationId xmlns:a16="http://schemas.microsoft.com/office/drawing/2014/main" id="{95805DDB-F9BA-F1BD-7FD7-CCDBBB9CE8FE}"/>
              </a:ext>
            </a:extLst>
          </p:cNvPr>
          <p:cNvSpPr txBox="1"/>
          <p:nvPr/>
        </p:nvSpPr>
        <p:spPr>
          <a:xfrm>
            <a:off x="5638800" y="4364759"/>
            <a:ext cx="4918364" cy="369332"/>
          </a:xfrm>
          <a:prstGeom prst="rect">
            <a:avLst/>
          </a:prstGeom>
          <a:noFill/>
        </p:spPr>
        <p:txBody>
          <a:bodyPr wrap="square" rtlCol="0">
            <a:spAutoFit/>
          </a:bodyPr>
          <a:lstStyle/>
          <a:p>
            <a:pPr algn="ctr"/>
            <a:r>
              <a:rPr lang="en-IN" dirty="0">
                <a:latin typeface="HK Grotesk"/>
              </a:rPr>
              <a:t>Home Page</a:t>
            </a:r>
          </a:p>
        </p:txBody>
      </p:sp>
      <p:pic>
        <p:nvPicPr>
          <p:cNvPr id="9" name="Picture 8">
            <a:extLst>
              <a:ext uri="{FF2B5EF4-FFF2-40B4-BE49-F238E27FC236}">
                <a16:creationId xmlns:a16="http://schemas.microsoft.com/office/drawing/2014/main" id="{69920AC3-1C50-5A53-5F2E-B38352C2ADA7}"/>
              </a:ext>
            </a:extLst>
          </p:cNvPr>
          <p:cNvPicPr>
            <a:picLocks noChangeAspect="1"/>
          </p:cNvPicPr>
          <p:nvPr/>
        </p:nvPicPr>
        <p:blipFill>
          <a:blip r:embed="rId4"/>
          <a:stretch>
            <a:fillRect/>
          </a:stretch>
        </p:blipFill>
        <p:spPr>
          <a:xfrm>
            <a:off x="6096000" y="1443739"/>
            <a:ext cx="5417390" cy="2696000"/>
          </a:xfrm>
          <a:prstGeom prst="rect">
            <a:avLst/>
          </a:prstGeom>
        </p:spPr>
      </p:pic>
    </p:spTree>
    <p:extLst>
      <p:ext uri="{BB962C8B-B14F-4D97-AF65-F5344CB8AC3E}">
        <p14:creationId xmlns:p14="http://schemas.microsoft.com/office/powerpoint/2010/main" val="4111455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36148-F91F-358D-A32E-E9BDCA6AB300}"/>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1CC913D9-2C30-3674-3E17-B20769685DBC}"/>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Project Outcome </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0BAE505B-36D0-009F-9197-BD0B95AEC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40CBF500-5702-D2E6-F796-AB271218FC25}"/>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15EF0D0D-C163-7B3A-40A9-92AB463DDAF5}"/>
              </a:ext>
            </a:extLst>
          </p:cNvPr>
          <p:cNvSpPr>
            <a:spLocks noGrp="1"/>
          </p:cNvSpPr>
          <p:nvPr>
            <p:ph type="sldNum" sz="quarter" idx="12"/>
          </p:nvPr>
        </p:nvSpPr>
        <p:spPr/>
        <p:txBody>
          <a:bodyPr/>
          <a:lstStyle/>
          <a:p>
            <a:fld id="{C8F35010-364B-470B-BB6C-DCBBE63D2E54}" type="slidenum">
              <a:rPr lang="en-US" smtClean="0">
                <a:solidFill>
                  <a:schemeClr val="tx1"/>
                </a:solidFill>
              </a:rPr>
              <a:t>13</a:t>
            </a:fld>
            <a:endParaRPr lang="en-US" dirty="0">
              <a:solidFill>
                <a:schemeClr val="tx1"/>
              </a:solidFill>
            </a:endParaRPr>
          </a:p>
        </p:txBody>
      </p:sp>
      <p:sp>
        <p:nvSpPr>
          <p:cNvPr id="5" name="TextBox 4">
            <a:extLst>
              <a:ext uri="{FF2B5EF4-FFF2-40B4-BE49-F238E27FC236}">
                <a16:creationId xmlns:a16="http://schemas.microsoft.com/office/drawing/2014/main" id="{4F20EF53-B1AA-B1FC-BCE3-CC2D27B98B0C}"/>
              </a:ext>
            </a:extLst>
          </p:cNvPr>
          <p:cNvSpPr txBox="1"/>
          <p:nvPr/>
        </p:nvSpPr>
        <p:spPr>
          <a:xfrm>
            <a:off x="273075" y="822959"/>
            <a:ext cx="10949107" cy="2246769"/>
          </a:xfrm>
          <a:prstGeom prst="rect">
            <a:avLst/>
          </a:prstGeom>
          <a:noFill/>
        </p:spPr>
        <p:txBody>
          <a:bodyPr wrap="square" rtlCol="0">
            <a:spAutoFit/>
          </a:bodyPr>
          <a:lstStyle/>
          <a:p>
            <a:r>
              <a:rPr lang="en-IN" sz="2800" dirty="0">
                <a:latin typeface="HK Grotesk Bold"/>
              </a:rPr>
              <a:t>Frontend</a:t>
            </a:r>
            <a:r>
              <a:rPr lang="en-IN" sz="2800" dirty="0">
                <a:latin typeface="HK Grotesk"/>
              </a:rPr>
              <a:t> :</a:t>
            </a:r>
            <a:br>
              <a:rPr lang="en-IN" sz="2800" dirty="0">
                <a:latin typeface="HK Grotesk"/>
              </a:rPr>
            </a:br>
            <a:br>
              <a:rPr lang="en-IN" sz="2800" dirty="0">
                <a:latin typeface="HK Grotesk"/>
              </a:rPr>
            </a:br>
            <a:endParaRPr lang="en-IN" sz="2800" dirty="0">
              <a:latin typeface="HK Grotesk"/>
            </a:endParaRPr>
          </a:p>
          <a:p>
            <a:endParaRPr lang="en-IN" sz="2800" dirty="0">
              <a:latin typeface="HK Grotesk"/>
            </a:endParaRPr>
          </a:p>
          <a:p>
            <a:endParaRPr lang="en-IN" sz="2800" dirty="0">
              <a:latin typeface="HK Grotesk"/>
            </a:endParaRPr>
          </a:p>
        </p:txBody>
      </p:sp>
      <p:sp>
        <p:nvSpPr>
          <p:cNvPr id="8" name="TextBox 7">
            <a:extLst>
              <a:ext uri="{FF2B5EF4-FFF2-40B4-BE49-F238E27FC236}">
                <a16:creationId xmlns:a16="http://schemas.microsoft.com/office/drawing/2014/main" id="{DECC4453-3850-85D9-4583-1A8D82C9A526}"/>
              </a:ext>
            </a:extLst>
          </p:cNvPr>
          <p:cNvSpPr txBox="1"/>
          <p:nvPr/>
        </p:nvSpPr>
        <p:spPr>
          <a:xfrm>
            <a:off x="656705" y="4472247"/>
            <a:ext cx="4139739" cy="369332"/>
          </a:xfrm>
          <a:prstGeom prst="rect">
            <a:avLst/>
          </a:prstGeom>
          <a:noFill/>
        </p:spPr>
        <p:txBody>
          <a:bodyPr wrap="square" rtlCol="0">
            <a:spAutoFit/>
          </a:bodyPr>
          <a:lstStyle/>
          <a:p>
            <a:pPr algn="ctr"/>
            <a:r>
              <a:rPr lang="en-IN" dirty="0">
                <a:latin typeface="HK Grotesk"/>
              </a:rPr>
              <a:t>Customers Page </a:t>
            </a:r>
          </a:p>
        </p:txBody>
      </p:sp>
      <p:sp>
        <p:nvSpPr>
          <p:cNvPr id="11" name="TextBox 10">
            <a:extLst>
              <a:ext uri="{FF2B5EF4-FFF2-40B4-BE49-F238E27FC236}">
                <a16:creationId xmlns:a16="http://schemas.microsoft.com/office/drawing/2014/main" id="{3DCDB32B-1703-ED11-0F63-24B079B24DFE}"/>
              </a:ext>
            </a:extLst>
          </p:cNvPr>
          <p:cNvSpPr txBox="1"/>
          <p:nvPr/>
        </p:nvSpPr>
        <p:spPr>
          <a:xfrm>
            <a:off x="6891250" y="4364759"/>
            <a:ext cx="3665913" cy="369332"/>
          </a:xfrm>
          <a:prstGeom prst="rect">
            <a:avLst/>
          </a:prstGeom>
          <a:noFill/>
        </p:spPr>
        <p:txBody>
          <a:bodyPr wrap="square" rtlCol="0">
            <a:spAutoFit/>
          </a:bodyPr>
          <a:lstStyle/>
          <a:p>
            <a:pPr algn="ctr"/>
            <a:r>
              <a:rPr lang="en-IN" dirty="0">
                <a:latin typeface="HK Grotesk"/>
              </a:rPr>
              <a:t>Policies Page </a:t>
            </a:r>
          </a:p>
        </p:txBody>
      </p:sp>
      <p:pic>
        <p:nvPicPr>
          <p:cNvPr id="13" name="Picture 12">
            <a:extLst>
              <a:ext uri="{FF2B5EF4-FFF2-40B4-BE49-F238E27FC236}">
                <a16:creationId xmlns:a16="http://schemas.microsoft.com/office/drawing/2014/main" id="{7D963790-8679-9EC7-041B-AC01FE2D2C8B}"/>
              </a:ext>
            </a:extLst>
          </p:cNvPr>
          <p:cNvPicPr>
            <a:picLocks noChangeAspect="1"/>
          </p:cNvPicPr>
          <p:nvPr/>
        </p:nvPicPr>
        <p:blipFill>
          <a:blip r:embed="rId3"/>
          <a:stretch>
            <a:fillRect/>
          </a:stretch>
        </p:blipFill>
        <p:spPr>
          <a:xfrm>
            <a:off x="6010101" y="1443738"/>
            <a:ext cx="5669281" cy="2695999"/>
          </a:xfrm>
          <a:prstGeom prst="rect">
            <a:avLst/>
          </a:prstGeom>
        </p:spPr>
      </p:pic>
      <p:pic>
        <p:nvPicPr>
          <p:cNvPr id="7" name="Picture 6">
            <a:extLst>
              <a:ext uri="{FF2B5EF4-FFF2-40B4-BE49-F238E27FC236}">
                <a16:creationId xmlns:a16="http://schemas.microsoft.com/office/drawing/2014/main" id="{7395E674-4C6D-0E20-346C-02D4A250B808}"/>
              </a:ext>
            </a:extLst>
          </p:cNvPr>
          <p:cNvPicPr>
            <a:picLocks noChangeAspect="1"/>
          </p:cNvPicPr>
          <p:nvPr/>
        </p:nvPicPr>
        <p:blipFill>
          <a:blip r:embed="rId4"/>
          <a:stretch>
            <a:fillRect/>
          </a:stretch>
        </p:blipFill>
        <p:spPr>
          <a:xfrm>
            <a:off x="-1" y="1443738"/>
            <a:ext cx="5552901" cy="2695999"/>
          </a:xfrm>
          <a:prstGeom prst="rect">
            <a:avLst/>
          </a:prstGeom>
        </p:spPr>
      </p:pic>
      <p:pic>
        <p:nvPicPr>
          <p:cNvPr id="12" name="Picture 11">
            <a:extLst>
              <a:ext uri="{FF2B5EF4-FFF2-40B4-BE49-F238E27FC236}">
                <a16:creationId xmlns:a16="http://schemas.microsoft.com/office/drawing/2014/main" id="{E569C935-AFCE-8264-0206-C90BCE943ECF}"/>
              </a:ext>
            </a:extLst>
          </p:cNvPr>
          <p:cNvPicPr>
            <a:picLocks noChangeAspect="1"/>
          </p:cNvPicPr>
          <p:nvPr/>
        </p:nvPicPr>
        <p:blipFill>
          <a:blip r:embed="rId5"/>
          <a:stretch>
            <a:fillRect/>
          </a:stretch>
        </p:blipFill>
        <p:spPr>
          <a:xfrm>
            <a:off x="6010100" y="1443737"/>
            <a:ext cx="6181899" cy="2695999"/>
          </a:xfrm>
          <a:prstGeom prst="rect">
            <a:avLst/>
          </a:prstGeom>
        </p:spPr>
      </p:pic>
    </p:spTree>
    <p:extLst>
      <p:ext uri="{BB962C8B-B14F-4D97-AF65-F5344CB8AC3E}">
        <p14:creationId xmlns:p14="http://schemas.microsoft.com/office/powerpoint/2010/main" val="240010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DE0C5-60EE-B02F-F657-33DDE0F12893}"/>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5703848D-3FA4-814A-3C44-8556580983DA}"/>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Project Outcome </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BE5DA0BB-59F7-76FE-6D82-2FCC00812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14DDE054-0585-07FC-7D6B-2975CE6682FC}"/>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AB58C58A-96DE-1A32-F54D-08EA13CD84C6}"/>
              </a:ext>
            </a:extLst>
          </p:cNvPr>
          <p:cNvSpPr>
            <a:spLocks noGrp="1"/>
          </p:cNvSpPr>
          <p:nvPr>
            <p:ph type="sldNum" sz="quarter" idx="12"/>
          </p:nvPr>
        </p:nvSpPr>
        <p:spPr/>
        <p:txBody>
          <a:bodyPr/>
          <a:lstStyle/>
          <a:p>
            <a:fld id="{C8F35010-364B-470B-BB6C-DCBBE63D2E54}" type="slidenum">
              <a:rPr lang="en-US" smtClean="0">
                <a:solidFill>
                  <a:schemeClr val="tx1"/>
                </a:solidFill>
              </a:rPr>
              <a:t>14</a:t>
            </a:fld>
            <a:endParaRPr lang="en-US" dirty="0">
              <a:solidFill>
                <a:schemeClr val="tx1"/>
              </a:solidFill>
            </a:endParaRPr>
          </a:p>
        </p:txBody>
      </p:sp>
      <p:sp>
        <p:nvSpPr>
          <p:cNvPr id="5" name="TextBox 4">
            <a:extLst>
              <a:ext uri="{FF2B5EF4-FFF2-40B4-BE49-F238E27FC236}">
                <a16:creationId xmlns:a16="http://schemas.microsoft.com/office/drawing/2014/main" id="{05796E66-66EE-BA9B-B346-56A86CDE062D}"/>
              </a:ext>
            </a:extLst>
          </p:cNvPr>
          <p:cNvSpPr txBox="1"/>
          <p:nvPr/>
        </p:nvSpPr>
        <p:spPr>
          <a:xfrm>
            <a:off x="273075" y="822959"/>
            <a:ext cx="10949107" cy="2246769"/>
          </a:xfrm>
          <a:prstGeom prst="rect">
            <a:avLst/>
          </a:prstGeom>
          <a:noFill/>
        </p:spPr>
        <p:txBody>
          <a:bodyPr wrap="square" rtlCol="0">
            <a:spAutoFit/>
          </a:bodyPr>
          <a:lstStyle/>
          <a:p>
            <a:r>
              <a:rPr lang="en-IN" sz="2800" dirty="0">
                <a:latin typeface="HK Grotesk Bold"/>
              </a:rPr>
              <a:t>Frontend</a:t>
            </a:r>
            <a:r>
              <a:rPr lang="en-IN" sz="2800" dirty="0">
                <a:latin typeface="HK Grotesk"/>
              </a:rPr>
              <a:t> :</a:t>
            </a:r>
            <a:br>
              <a:rPr lang="en-IN" sz="2800" dirty="0">
                <a:latin typeface="HK Grotesk"/>
              </a:rPr>
            </a:br>
            <a:br>
              <a:rPr lang="en-IN" sz="2800" dirty="0">
                <a:latin typeface="HK Grotesk"/>
              </a:rPr>
            </a:br>
            <a:endParaRPr lang="en-IN" sz="2800" dirty="0">
              <a:latin typeface="HK Grotesk"/>
            </a:endParaRPr>
          </a:p>
          <a:p>
            <a:endParaRPr lang="en-IN" sz="2800" dirty="0">
              <a:latin typeface="HK Grotesk"/>
            </a:endParaRPr>
          </a:p>
          <a:p>
            <a:endParaRPr lang="en-IN" sz="2800" dirty="0">
              <a:latin typeface="HK Grotesk"/>
            </a:endParaRPr>
          </a:p>
        </p:txBody>
      </p:sp>
      <p:sp>
        <p:nvSpPr>
          <p:cNvPr id="8" name="TextBox 7">
            <a:extLst>
              <a:ext uri="{FF2B5EF4-FFF2-40B4-BE49-F238E27FC236}">
                <a16:creationId xmlns:a16="http://schemas.microsoft.com/office/drawing/2014/main" id="{541102CE-0B47-11A5-2DA3-EF412C5F9FE1}"/>
              </a:ext>
            </a:extLst>
          </p:cNvPr>
          <p:cNvSpPr txBox="1"/>
          <p:nvPr/>
        </p:nvSpPr>
        <p:spPr>
          <a:xfrm>
            <a:off x="698702" y="3561466"/>
            <a:ext cx="4139739" cy="2031325"/>
          </a:xfrm>
          <a:prstGeom prst="rect">
            <a:avLst/>
          </a:prstGeom>
          <a:noFill/>
        </p:spPr>
        <p:txBody>
          <a:bodyPr wrap="square" rtlCol="0">
            <a:spAutoFit/>
          </a:bodyPr>
          <a:lstStyle/>
          <a:p>
            <a:pPr algn="ctr"/>
            <a:endParaRPr lang="en-IN" dirty="0">
              <a:latin typeface="HK Grotesk"/>
            </a:endParaRPr>
          </a:p>
          <a:p>
            <a:pPr algn="ctr"/>
            <a:endParaRPr lang="en-IN" dirty="0">
              <a:latin typeface="HK Grotesk"/>
            </a:endParaRPr>
          </a:p>
          <a:p>
            <a:pPr algn="ctr"/>
            <a:endParaRPr lang="en-IN" dirty="0">
              <a:latin typeface="HK Grotesk"/>
            </a:endParaRPr>
          </a:p>
          <a:p>
            <a:pPr algn="ctr"/>
            <a:endParaRPr lang="en-IN" dirty="0">
              <a:latin typeface="HK Grotesk"/>
            </a:endParaRPr>
          </a:p>
          <a:p>
            <a:pPr algn="ctr"/>
            <a:endParaRPr lang="en-IN" dirty="0">
              <a:latin typeface="HK Grotesk"/>
            </a:endParaRPr>
          </a:p>
          <a:p>
            <a:pPr algn="ctr"/>
            <a:endParaRPr lang="en-IN" dirty="0">
              <a:latin typeface="HK Grotesk"/>
            </a:endParaRPr>
          </a:p>
          <a:p>
            <a:pPr algn="ctr"/>
            <a:r>
              <a:rPr lang="en-IN" dirty="0">
                <a:latin typeface="HK Grotesk"/>
              </a:rPr>
              <a:t>Assign Policy Page </a:t>
            </a:r>
          </a:p>
        </p:txBody>
      </p:sp>
      <p:sp>
        <p:nvSpPr>
          <p:cNvPr id="11" name="TextBox 10">
            <a:extLst>
              <a:ext uri="{FF2B5EF4-FFF2-40B4-BE49-F238E27FC236}">
                <a16:creationId xmlns:a16="http://schemas.microsoft.com/office/drawing/2014/main" id="{1BF979F4-F7AD-2038-4457-B68DC60039D1}"/>
              </a:ext>
            </a:extLst>
          </p:cNvPr>
          <p:cNvSpPr txBox="1"/>
          <p:nvPr/>
        </p:nvSpPr>
        <p:spPr>
          <a:xfrm>
            <a:off x="6891943" y="3505841"/>
            <a:ext cx="3665913" cy="2031325"/>
          </a:xfrm>
          <a:prstGeom prst="rect">
            <a:avLst/>
          </a:prstGeom>
          <a:noFill/>
        </p:spPr>
        <p:txBody>
          <a:bodyPr wrap="square" rtlCol="0">
            <a:spAutoFit/>
          </a:bodyPr>
          <a:lstStyle/>
          <a:p>
            <a:pPr algn="ctr"/>
            <a:endParaRPr lang="en-IN" dirty="0">
              <a:latin typeface="HK Grotesk"/>
            </a:endParaRPr>
          </a:p>
          <a:p>
            <a:pPr algn="ctr"/>
            <a:endParaRPr lang="en-IN" dirty="0">
              <a:latin typeface="HK Grotesk"/>
            </a:endParaRPr>
          </a:p>
          <a:p>
            <a:pPr algn="ctr"/>
            <a:endParaRPr lang="en-IN" dirty="0">
              <a:latin typeface="HK Grotesk"/>
            </a:endParaRPr>
          </a:p>
          <a:p>
            <a:pPr algn="ctr"/>
            <a:endParaRPr lang="en-IN" dirty="0">
              <a:latin typeface="HK Grotesk"/>
            </a:endParaRPr>
          </a:p>
          <a:p>
            <a:pPr algn="ctr"/>
            <a:endParaRPr lang="en-IN" dirty="0">
              <a:latin typeface="HK Grotesk"/>
            </a:endParaRPr>
          </a:p>
          <a:p>
            <a:pPr algn="ctr"/>
            <a:endParaRPr lang="en-IN" dirty="0">
              <a:latin typeface="HK Grotesk"/>
            </a:endParaRPr>
          </a:p>
          <a:p>
            <a:pPr algn="ctr"/>
            <a:r>
              <a:rPr lang="en-IN" dirty="0">
                <a:latin typeface="HK Grotesk"/>
              </a:rPr>
              <a:t>Payments Page </a:t>
            </a:r>
          </a:p>
        </p:txBody>
      </p:sp>
      <p:pic>
        <p:nvPicPr>
          <p:cNvPr id="9" name="Picture 8">
            <a:extLst>
              <a:ext uri="{FF2B5EF4-FFF2-40B4-BE49-F238E27FC236}">
                <a16:creationId xmlns:a16="http://schemas.microsoft.com/office/drawing/2014/main" id="{C2838825-CBA2-B167-6400-D441EBDE66D3}"/>
              </a:ext>
            </a:extLst>
          </p:cNvPr>
          <p:cNvPicPr>
            <a:picLocks noChangeAspect="1"/>
          </p:cNvPicPr>
          <p:nvPr/>
        </p:nvPicPr>
        <p:blipFill>
          <a:blip r:embed="rId3"/>
          <a:stretch>
            <a:fillRect/>
          </a:stretch>
        </p:blipFill>
        <p:spPr>
          <a:xfrm>
            <a:off x="40083" y="1265209"/>
            <a:ext cx="5877637" cy="3847118"/>
          </a:xfrm>
          <a:prstGeom prst="rect">
            <a:avLst/>
          </a:prstGeom>
        </p:spPr>
      </p:pic>
      <p:pic>
        <p:nvPicPr>
          <p:cNvPr id="13" name="Picture 12">
            <a:extLst>
              <a:ext uri="{FF2B5EF4-FFF2-40B4-BE49-F238E27FC236}">
                <a16:creationId xmlns:a16="http://schemas.microsoft.com/office/drawing/2014/main" id="{DABBD309-C89A-5B6F-F39E-2D36F261D5D7}"/>
              </a:ext>
            </a:extLst>
          </p:cNvPr>
          <p:cNvPicPr>
            <a:picLocks noChangeAspect="1"/>
          </p:cNvPicPr>
          <p:nvPr/>
        </p:nvPicPr>
        <p:blipFill>
          <a:blip r:embed="rId4"/>
          <a:stretch>
            <a:fillRect/>
          </a:stretch>
        </p:blipFill>
        <p:spPr>
          <a:xfrm>
            <a:off x="6274282" y="1265208"/>
            <a:ext cx="5917718" cy="3797330"/>
          </a:xfrm>
          <a:prstGeom prst="rect">
            <a:avLst/>
          </a:prstGeom>
        </p:spPr>
      </p:pic>
    </p:spTree>
    <p:extLst>
      <p:ext uri="{BB962C8B-B14F-4D97-AF65-F5344CB8AC3E}">
        <p14:creationId xmlns:p14="http://schemas.microsoft.com/office/powerpoint/2010/main" val="1005518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38A3C3-910D-3D94-A866-A4BE4F99CC39}"/>
              </a:ext>
            </a:extLst>
          </p:cNvPr>
          <p:cNvPicPr>
            <a:picLocks noChangeAspect="1"/>
          </p:cNvPicPr>
          <p:nvPr/>
        </p:nvPicPr>
        <p:blipFill>
          <a:blip r:embed="rId2"/>
          <a:stretch>
            <a:fillRect/>
          </a:stretch>
        </p:blipFill>
        <p:spPr>
          <a:xfrm>
            <a:off x="5224463" y="1143001"/>
            <a:ext cx="7248524" cy="4014787"/>
          </a:xfrm>
          <a:prstGeom prst="rect">
            <a:avLst/>
          </a:prstGeom>
        </p:spPr>
      </p:pic>
      <p:pic>
        <p:nvPicPr>
          <p:cNvPr id="4" name="Picture 3">
            <a:extLst>
              <a:ext uri="{FF2B5EF4-FFF2-40B4-BE49-F238E27FC236}">
                <a16:creationId xmlns:a16="http://schemas.microsoft.com/office/drawing/2014/main" id="{492CDB41-E1B2-7C69-8A0F-103779E30FEA}"/>
              </a:ext>
            </a:extLst>
          </p:cNvPr>
          <p:cNvPicPr>
            <a:picLocks noChangeAspect="1"/>
          </p:cNvPicPr>
          <p:nvPr/>
        </p:nvPicPr>
        <p:blipFill>
          <a:blip r:embed="rId3"/>
          <a:stretch>
            <a:fillRect/>
          </a:stretch>
        </p:blipFill>
        <p:spPr>
          <a:xfrm>
            <a:off x="-181882" y="1343025"/>
            <a:ext cx="5011057" cy="3505200"/>
          </a:xfrm>
          <a:prstGeom prst="rect">
            <a:avLst/>
          </a:prstGeom>
        </p:spPr>
      </p:pic>
      <p:sp>
        <p:nvSpPr>
          <p:cNvPr id="6" name="TextBox 5">
            <a:extLst>
              <a:ext uri="{FF2B5EF4-FFF2-40B4-BE49-F238E27FC236}">
                <a16:creationId xmlns:a16="http://schemas.microsoft.com/office/drawing/2014/main" id="{42B127B2-A062-C6A1-E502-39E7502E2AA4}"/>
              </a:ext>
            </a:extLst>
          </p:cNvPr>
          <p:cNvSpPr txBox="1"/>
          <p:nvPr/>
        </p:nvSpPr>
        <p:spPr>
          <a:xfrm>
            <a:off x="-1059655" y="5145643"/>
            <a:ext cx="6326980" cy="369332"/>
          </a:xfrm>
          <a:prstGeom prst="rect">
            <a:avLst/>
          </a:prstGeom>
          <a:noFill/>
        </p:spPr>
        <p:txBody>
          <a:bodyPr wrap="square">
            <a:spAutoFit/>
          </a:bodyPr>
          <a:lstStyle/>
          <a:p>
            <a:pPr algn="ctr"/>
            <a:r>
              <a:rPr lang="en-IN" dirty="0">
                <a:latin typeface="HK Grotesk"/>
              </a:rPr>
              <a:t>Raise Claim </a:t>
            </a:r>
          </a:p>
        </p:txBody>
      </p:sp>
      <p:sp>
        <p:nvSpPr>
          <p:cNvPr id="8" name="TextBox 7">
            <a:extLst>
              <a:ext uri="{FF2B5EF4-FFF2-40B4-BE49-F238E27FC236}">
                <a16:creationId xmlns:a16="http://schemas.microsoft.com/office/drawing/2014/main" id="{6758EFC2-51F5-DD9F-59ED-C8186C5F7975}"/>
              </a:ext>
            </a:extLst>
          </p:cNvPr>
          <p:cNvSpPr txBox="1"/>
          <p:nvPr/>
        </p:nvSpPr>
        <p:spPr>
          <a:xfrm>
            <a:off x="4173141" y="5157788"/>
            <a:ext cx="6765130" cy="369332"/>
          </a:xfrm>
          <a:prstGeom prst="rect">
            <a:avLst/>
          </a:prstGeom>
          <a:noFill/>
        </p:spPr>
        <p:txBody>
          <a:bodyPr wrap="square">
            <a:spAutoFit/>
          </a:bodyPr>
          <a:lstStyle/>
          <a:p>
            <a:pPr algn="ctr"/>
            <a:r>
              <a:rPr lang="en-IN" dirty="0">
                <a:latin typeface="HK Grotesk"/>
              </a:rPr>
              <a:t>Azure Database Created </a:t>
            </a:r>
          </a:p>
        </p:txBody>
      </p:sp>
    </p:spTree>
    <p:extLst>
      <p:ext uri="{BB962C8B-B14F-4D97-AF65-F5344CB8AC3E}">
        <p14:creationId xmlns:p14="http://schemas.microsoft.com/office/powerpoint/2010/main" val="222102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F200C2-EEBC-75DF-84E9-97A01156010F}"/>
              </a:ext>
            </a:extLst>
          </p:cNvPr>
          <p:cNvPicPr>
            <a:picLocks noChangeAspect="1"/>
          </p:cNvPicPr>
          <p:nvPr/>
        </p:nvPicPr>
        <p:blipFill>
          <a:blip r:embed="rId2"/>
          <a:stretch>
            <a:fillRect/>
          </a:stretch>
        </p:blipFill>
        <p:spPr>
          <a:xfrm>
            <a:off x="1457324" y="514350"/>
            <a:ext cx="9458325" cy="4719638"/>
          </a:xfrm>
          <a:prstGeom prst="rect">
            <a:avLst/>
          </a:prstGeom>
        </p:spPr>
      </p:pic>
      <p:sp>
        <p:nvSpPr>
          <p:cNvPr id="3" name="TextBox 2">
            <a:extLst>
              <a:ext uri="{FF2B5EF4-FFF2-40B4-BE49-F238E27FC236}">
                <a16:creationId xmlns:a16="http://schemas.microsoft.com/office/drawing/2014/main" id="{BC7EF829-434A-1428-138B-64569F792D9B}"/>
              </a:ext>
            </a:extLst>
          </p:cNvPr>
          <p:cNvSpPr txBox="1"/>
          <p:nvPr/>
        </p:nvSpPr>
        <p:spPr>
          <a:xfrm>
            <a:off x="3169445" y="5674280"/>
            <a:ext cx="6326980" cy="369332"/>
          </a:xfrm>
          <a:prstGeom prst="rect">
            <a:avLst/>
          </a:prstGeom>
          <a:noFill/>
        </p:spPr>
        <p:txBody>
          <a:bodyPr wrap="square">
            <a:spAutoFit/>
          </a:bodyPr>
          <a:lstStyle/>
          <a:p>
            <a:r>
              <a:rPr lang="en-IN" dirty="0"/>
              <a:t>Azure Database for MySQL flexible server </a:t>
            </a:r>
          </a:p>
        </p:txBody>
      </p:sp>
    </p:spTree>
    <p:extLst>
      <p:ext uri="{BB962C8B-B14F-4D97-AF65-F5344CB8AC3E}">
        <p14:creationId xmlns:p14="http://schemas.microsoft.com/office/powerpoint/2010/main" val="3178081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A7DA4-A586-D6AF-6DC5-563F0C696D44}"/>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DF46F4FD-CEFE-DAD1-FE47-FA7A74ADD90B}"/>
              </a:ext>
            </a:extLst>
          </p:cNvPr>
          <p:cNvSpPr/>
          <p:nvPr/>
        </p:nvSpPr>
        <p:spPr>
          <a:xfrm>
            <a:off x="273075" y="211475"/>
            <a:ext cx="10102565" cy="1261884"/>
          </a:xfrm>
          <a:prstGeom prst="rect">
            <a:avLst/>
          </a:prstGeom>
        </p:spPr>
        <p:txBody>
          <a:bodyPr wrap="square" lIns="0" tIns="0" rIns="0" bIns="0">
            <a:spAutoFit/>
          </a:bodyPr>
          <a:lstStyle/>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33446749-084A-F3AD-2A22-D717E7CFC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647FD7BB-305E-3931-3939-CEAC3DC4985B}"/>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8D5AB231-C52D-2A4B-23F0-C2DC0E3CA985}"/>
              </a:ext>
            </a:extLst>
          </p:cNvPr>
          <p:cNvSpPr>
            <a:spLocks noGrp="1"/>
          </p:cNvSpPr>
          <p:nvPr>
            <p:ph type="sldNum" sz="quarter" idx="12"/>
          </p:nvPr>
        </p:nvSpPr>
        <p:spPr/>
        <p:txBody>
          <a:bodyPr/>
          <a:lstStyle/>
          <a:p>
            <a:fld id="{C8F35010-364B-470B-BB6C-DCBBE63D2E54}" type="slidenum">
              <a:rPr lang="en-US" smtClean="0">
                <a:solidFill>
                  <a:schemeClr val="tx1"/>
                </a:solidFill>
              </a:rPr>
              <a:t>17</a:t>
            </a:fld>
            <a:endParaRPr lang="en-US" dirty="0">
              <a:solidFill>
                <a:schemeClr val="tx1"/>
              </a:solidFill>
            </a:endParaRPr>
          </a:p>
        </p:txBody>
      </p:sp>
      <p:sp>
        <p:nvSpPr>
          <p:cNvPr id="5" name="TextBox 4">
            <a:extLst>
              <a:ext uri="{FF2B5EF4-FFF2-40B4-BE49-F238E27FC236}">
                <a16:creationId xmlns:a16="http://schemas.microsoft.com/office/drawing/2014/main" id="{43EBE438-A18D-5EF6-B6CF-BC3D6A3102CE}"/>
              </a:ext>
            </a:extLst>
          </p:cNvPr>
          <p:cNvSpPr txBox="1"/>
          <p:nvPr/>
        </p:nvSpPr>
        <p:spPr>
          <a:xfrm>
            <a:off x="273075" y="822959"/>
            <a:ext cx="10949107" cy="2246769"/>
          </a:xfrm>
          <a:prstGeom prst="rect">
            <a:avLst/>
          </a:prstGeom>
          <a:noFill/>
        </p:spPr>
        <p:txBody>
          <a:bodyPr wrap="square" rtlCol="0">
            <a:spAutoFit/>
          </a:bodyPr>
          <a:lstStyle/>
          <a:p>
            <a:br>
              <a:rPr lang="en-IN" sz="2800" dirty="0">
                <a:latin typeface="HK Grotesk"/>
              </a:rPr>
            </a:br>
            <a:br>
              <a:rPr lang="en-IN" sz="2800" dirty="0">
                <a:latin typeface="HK Grotesk"/>
              </a:rPr>
            </a:br>
            <a:endParaRPr lang="en-IN" sz="2800" dirty="0">
              <a:latin typeface="HK Grotesk"/>
            </a:endParaRPr>
          </a:p>
          <a:p>
            <a:endParaRPr lang="en-IN" sz="2800" dirty="0">
              <a:latin typeface="HK Grotesk"/>
            </a:endParaRPr>
          </a:p>
          <a:p>
            <a:endParaRPr lang="en-IN" sz="2800" dirty="0">
              <a:latin typeface="HK Grotesk"/>
            </a:endParaRPr>
          </a:p>
        </p:txBody>
      </p:sp>
      <p:sp>
        <p:nvSpPr>
          <p:cNvPr id="11" name="TextBox 10">
            <a:extLst>
              <a:ext uri="{FF2B5EF4-FFF2-40B4-BE49-F238E27FC236}">
                <a16:creationId xmlns:a16="http://schemas.microsoft.com/office/drawing/2014/main" id="{78E1BB27-5B14-E0D0-32F9-D3CEB1505916}"/>
              </a:ext>
            </a:extLst>
          </p:cNvPr>
          <p:cNvSpPr txBox="1"/>
          <p:nvPr/>
        </p:nvSpPr>
        <p:spPr>
          <a:xfrm>
            <a:off x="6891943" y="3505841"/>
            <a:ext cx="3665913" cy="369332"/>
          </a:xfrm>
          <a:prstGeom prst="rect">
            <a:avLst/>
          </a:prstGeom>
          <a:noFill/>
        </p:spPr>
        <p:txBody>
          <a:bodyPr wrap="square" rtlCol="0">
            <a:spAutoFit/>
          </a:bodyPr>
          <a:lstStyle/>
          <a:p>
            <a:pPr algn="ctr"/>
            <a:r>
              <a:rPr lang="en-IN" dirty="0">
                <a:latin typeface="HK Grotesk"/>
              </a:rPr>
              <a:t> </a:t>
            </a:r>
          </a:p>
        </p:txBody>
      </p:sp>
      <p:sp>
        <p:nvSpPr>
          <p:cNvPr id="18" name="TextBox 17">
            <a:extLst>
              <a:ext uri="{FF2B5EF4-FFF2-40B4-BE49-F238E27FC236}">
                <a16:creationId xmlns:a16="http://schemas.microsoft.com/office/drawing/2014/main" id="{5F7837A1-E199-4961-9DFA-5235407535CC}"/>
              </a:ext>
            </a:extLst>
          </p:cNvPr>
          <p:cNvSpPr txBox="1"/>
          <p:nvPr/>
        </p:nvSpPr>
        <p:spPr>
          <a:xfrm>
            <a:off x="3970202" y="2595287"/>
            <a:ext cx="4386124" cy="1384995"/>
          </a:xfrm>
          <a:prstGeom prst="rect">
            <a:avLst/>
          </a:prstGeom>
          <a:noFill/>
        </p:spPr>
        <p:txBody>
          <a:bodyPr wrap="square" rtlCol="0">
            <a:spAutoFit/>
          </a:bodyPr>
          <a:lstStyle/>
          <a:p>
            <a:r>
              <a:rPr lang="en-IN" sz="6600" b="1" dirty="0">
                <a:solidFill>
                  <a:schemeClr val="accent4"/>
                </a:solidFill>
                <a:latin typeface="HK Grotesk Bold"/>
              </a:rPr>
              <a:t>Thank You </a:t>
            </a:r>
          </a:p>
          <a:p>
            <a:endParaRPr lang="en-IN" dirty="0"/>
          </a:p>
        </p:txBody>
      </p:sp>
    </p:spTree>
    <p:extLst>
      <p:ext uri="{BB962C8B-B14F-4D97-AF65-F5344CB8AC3E}">
        <p14:creationId xmlns:p14="http://schemas.microsoft.com/office/powerpoint/2010/main" val="1859440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273075" y="211475"/>
            <a:ext cx="10102565" cy="984885"/>
          </a:xfrm>
          <a:prstGeom prst="rect">
            <a:avLst/>
          </a:prstGeom>
        </p:spPr>
        <p:txBody>
          <a:bodyPr wrap="square" lIns="0" tIns="0" rIns="0" bIns="0">
            <a:spAutoFit/>
          </a:bodyPr>
          <a:lstStyle/>
          <a:p>
            <a:pPr>
              <a:spcBef>
                <a:spcPct val="0"/>
              </a:spcBef>
            </a:pPr>
            <a:r>
              <a:rPr lang="en-IN" sz="3200" b="1" dirty="0">
                <a:solidFill>
                  <a:schemeClr val="accent4"/>
                </a:solidFill>
                <a:latin typeface="HK Grotesk Bold"/>
              </a:rPr>
              <a:t>Agenda</a:t>
            </a: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2</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332509" y="831274"/>
            <a:ext cx="10931236" cy="415498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N" sz="2400" dirty="0">
                <a:latin typeface="HK Grotesk"/>
              </a:rPr>
              <a:t>Introduction</a:t>
            </a:r>
          </a:p>
          <a:p>
            <a:pPr marL="342900" indent="-342900">
              <a:buFont typeface="Arial" panose="020B0604020202020204" pitchFamily="34" charset="0"/>
              <a:buChar char="•"/>
            </a:pPr>
            <a:r>
              <a:rPr lang="en-IN" sz="2400" dirty="0">
                <a:latin typeface="HK Grotesk"/>
              </a:rPr>
              <a:t>Problem Statement</a:t>
            </a:r>
          </a:p>
          <a:p>
            <a:pPr marL="342900" indent="-342900">
              <a:buFont typeface="Arial" panose="020B0604020202020204" pitchFamily="34" charset="0"/>
              <a:buChar char="•"/>
            </a:pPr>
            <a:r>
              <a:rPr lang="en-IN" sz="2400" dirty="0">
                <a:latin typeface="HK Grotesk"/>
              </a:rPr>
              <a:t>Objectives</a:t>
            </a:r>
          </a:p>
          <a:p>
            <a:pPr marL="342900" indent="-342900">
              <a:buFont typeface="Arial" panose="020B0604020202020204" pitchFamily="34" charset="0"/>
              <a:buChar char="•"/>
            </a:pPr>
            <a:r>
              <a:rPr lang="en-IN" sz="2400" dirty="0">
                <a:latin typeface="HK Grotesk"/>
              </a:rPr>
              <a:t>Core Functionalities</a:t>
            </a:r>
          </a:p>
          <a:p>
            <a:pPr marL="342900" indent="-342900">
              <a:buFont typeface="Arial" panose="020B0604020202020204" pitchFamily="34" charset="0"/>
              <a:buChar char="•"/>
            </a:pPr>
            <a:r>
              <a:rPr lang="en-IN" sz="2400" dirty="0">
                <a:latin typeface="HK Grotesk"/>
              </a:rPr>
              <a:t>Technology Stack</a:t>
            </a:r>
          </a:p>
          <a:p>
            <a:pPr marL="342900" indent="-342900">
              <a:buFont typeface="Arial" panose="020B0604020202020204" pitchFamily="34" charset="0"/>
              <a:buChar char="•"/>
            </a:pPr>
            <a:r>
              <a:rPr lang="en-IN" sz="2400" dirty="0">
                <a:latin typeface="HK Grotesk"/>
              </a:rPr>
              <a:t>System Architecture</a:t>
            </a:r>
          </a:p>
          <a:p>
            <a:pPr marL="342900" indent="-342900">
              <a:buFont typeface="Arial" panose="020B0604020202020204" pitchFamily="34" charset="0"/>
              <a:buChar char="•"/>
            </a:pPr>
            <a:r>
              <a:rPr lang="en-IN" sz="2400" dirty="0">
                <a:latin typeface="HK Grotesk"/>
              </a:rPr>
              <a:t>Module Workflow</a:t>
            </a:r>
          </a:p>
          <a:p>
            <a:pPr marL="342900" indent="-342900">
              <a:buFont typeface="Arial" panose="020B0604020202020204" pitchFamily="34" charset="0"/>
              <a:buChar char="•"/>
            </a:pPr>
            <a:r>
              <a:rPr lang="en-IN" sz="2400" dirty="0">
                <a:latin typeface="HK Grotesk"/>
              </a:rPr>
              <a:t>Database Schema</a:t>
            </a:r>
          </a:p>
          <a:p>
            <a:pPr marL="342900" indent="-342900">
              <a:buFont typeface="Arial" panose="020B0604020202020204" pitchFamily="34" charset="0"/>
              <a:buChar char="•"/>
            </a:pPr>
            <a:r>
              <a:rPr lang="en-IN" sz="2400" dirty="0">
                <a:latin typeface="HK Grotesk"/>
              </a:rPr>
              <a:t>Validation &amp; Exception Flow</a:t>
            </a:r>
          </a:p>
          <a:p>
            <a:pPr marL="342900" indent="-342900">
              <a:buFont typeface="Arial" panose="020B0604020202020204" pitchFamily="34" charset="0"/>
              <a:buChar char="•"/>
            </a:pPr>
            <a:r>
              <a:rPr lang="en-IN" sz="2400" dirty="0">
                <a:latin typeface="HK Grotesk"/>
              </a:rPr>
              <a:t>Deployment </a:t>
            </a:r>
          </a:p>
          <a:p>
            <a:pPr marL="342900" indent="-342900">
              <a:buFont typeface="Arial" panose="020B0604020202020204" pitchFamily="34" charset="0"/>
              <a:buChar char="•"/>
            </a:pPr>
            <a:r>
              <a:rPr lang="en-IN" sz="2400" dirty="0">
                <a:latin typeface="HK Grotesk"/>
              </a:rPr>
              <a:t>Project Outcomes</a:t>
            </a:r>
          </a:p>
        </p:txBody>
      </p:sp>
    </p:spTree>
    <p:extLst>
      <p:ext uri="{BB962C8B-B14F-4D97-AF65-F5344CB8AC3E}">
        <p14:creationId xmlns:p14="http://schemas.microsoft.com/office/powerpoint/2010/main" val="405102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C2C3-6292-B532-D697-03D0D0C6B3BD}"/>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C48F8B4A-6DE6-F27D-B3DC-18170FEC5CB9}"/>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Introduction &amp; Problem Statement</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470B96EC-2873-32AE-E6D0-E0442F8C9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7596B0DF-1585-3273-7C1C-36EE09DAB183}"/>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AB99A710-BB3D-4484-8FBF-BCFD14943473}"/>
              </a:ext>
            </a:extLst>
          </p:cNvPr>
          <p:cNvSpPr>
            <a:spLocks noGrp="1"/>
          </p:cNvSpPr>
          <p:nvPr>
            <p:ph type="sldNum" sz="quarter" idx="12"/>
          </p:nvPr>
        </p:nvSpPr>
        <p:spPr/>
        <p:txBody>
          <a:bodyPr/>
          <a:lstStyle/>
          <a:p>
            <a:fld id="{C8F35010-364B-470B-BB6C-DCBBE63D2E54}" type="slidenum">
              <a:rPr lang="en-US" smtClean="0">
                <a:solidFill>
                  <a:schemeClr val="tx1"/>
                </a:solidFill>
              </a:rPr>
              <a:t>3</a:t>
            </a:fld>
            <a:endParaRPr lang="en-US" dirty="0">
              <a:solidFill>
                <a:schemeClr val="tx1"/>
              </a:solidFill>
            </a:endParaRPr>
          </a:p>
        </p:txBody>
      </p:sp>
      <p:sp>
        <p:nvSpPr>
          <p:cNvPr id="4" name="TextBox 3">
            <a:extLst>
              <a:ext uri="{FF2B5EF4-FFF2-40B4-BE49-F238E27FC236}">
                <a16:creationId xmlns:a16="http://schemas.microsoft.com/office/drawing/2014/main" id="{8F191B94-E433-205E-A078-B8C6CB5FC67F}"/>
              </a:ext>
            </a:extLst>
          </p:cNvPr>
          <p:cNvSpPr txBox="1"/>
          <p:nvPr/>
        </p:nvSpPr>
        <p:spPr>
          <a:xfrm>
            <a:off x="357447" y="814648"/>
            <a:ext cx="11561478" cy="60631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HK Grotesk"/>
              </a:rPr>
              <a:t>The Insurance Policy Management System is a comprehensive web-based platform designed to transform traditional insurance operations. It serves as a centralized solution for managing the entire policy lifecycle, from initial creation and customer enrollment to renewal, claim processing, and final expiration. The system bridges the gap between insurance providers, agents, and customers through an intuitive interface and robust backend services.</a:t>
            </a:r>
            <a:br>
              <a:rPr lang="en-US" sz="1400" dirty="0">
                <a:latin typeface="HK Grotesk"/>
              </a:rPr>
            </a:br>
            <a:endParaRPr lang="en-US" sz="1400" dirty="0">
              <a:latin typeface="HK Grotesk"/>
            </a:endParaRPr>
          </a:p>
          <a:p>
            <a:r>
              <a:rPr lang="en-US" sz="1400" b="1" dirty="0">
                <a:latin typeface="HK Grotesk"/>
              </a:rPr>
              <a:t>Problem Statement:</a:t>
            </a:r>
            <a:br>
              <a:rPr lang="en-US" sz="1400" b="1" dirty="0">
                <a:latin typeface="HK Grotesk"/>
              </a:rPr>
            </a:br>
            <a:endParaRPr lang="en-US" sz="1400" b="1" dirty="0">
              <a:latin typeface="HK Grotesk"/>
            </a:endParaRPr>
          </a:p>
          <a:p>
            <a:r>
              <a:rPr lang="en-US" sz="1400" b="1" dirty="0">
                <a:latin typeface="HK Grotesk"/>
              </a:rPr>
              <a:t>Manual Processes:</a:t>
            </a:r>
            <a:r>
              <a:rPr lang="en-US" sz="1400" dirty="0">
                <a:latin typeface="HK Grotesk"/>
              </a:rPr>
              <a:t> </a:t>
            </a:r>
          </a:p>
          <a:p>
            <a:r>
              <a:rPr lang="en-US" sz="1400" dirty="0">
                <a:latin typeface="HK Grotesk"/>
              </a:rPr>
              <a:t>             High error rates in data entry</a:t>
            </a:r>
          </a:p>
          <a:p>
            <a:pPr lvl="1"/>
            <a:r>
              <a:rPr lang="en-US" sz="1400" dirty="0">
                <a:latin typeface="HK Grotesk"/>
              </a:rPr>
              <a:t>Delays in policy issuance and renewals</a:t>
            </a:r>
          </a:p>
          <a:p>
            <a:pPr lvl="1"/>
            <a:r>
              <a:rPr lang="en-US" sz="1400" dirty="0">
                <a:latin typeface="HK Grotesk"/>
              </a:rPr>
              <a:t>Difficulty in tracking policy status</a:t>
            </a:r>
          </a:p>
          <a:p>
            <a:pPr lvl="1"/>
            <a:endParaRPr lang="en-US" sz="1400" dirty="0">
              <a:latin typeface="HK Grotesk"/>
            </a:endParaRPr>
          </a:p>
          <a:p>
            <a:r>
              <a:rPr lang="en-US" sz="1400" b="1" dirty="0">
                <a:latin typeface="HK Grotesk"/>
              </a:rPr>
              <a:t>Lack of Transparency:</a:t>
            </a:r>
            <a:endParaRPr lang="en-US" sz="1400" dirty="0">
              <a:latin typeface="HK Grotesk"/>
            </a:endParaRPr>
          </a:p>
          <a:p>
            <a:pPr lvl="1"/>
            <a:r>
              <a:rPr lang="en-US" sz="1400" dirty="0">
                <a:latin typeface="HK Grotesk"/>
              </a:rPr>
              <a:t>Customers cannot easily check their policy status</a:t>
            </a:r>
          </a:p>
          <a:p>
            <a:pPr lvl="1"/>
            <a:r>
              <a:rPr lang="en-US" sz="1400" dirty="0">
                <a:latin typeface="HK Grotesk"/>
              </a:rPr>
              <a:t>No real-time updates on claims processing</a:t>
            </a:r>
          </a:p>
          <a:p>
            <a:pPr lvl="1"/>
            <a:r>
              <a:rPr lang="en-US" sz="1400" dirty="0">
                <a:latin typeface="HK Grotesk"/>
              </a:rPr>
              <a:t>Limited visibility into premium calculations</a:t>
            </a:r>
          </a:p>
          <a:p>
            <a:pPr lvl="1"/>
            <a:endParaRPr lang="en-US" sz="1400" dirty="0">
              <a:latin typeface="HK Grotesk"/>
            </a:endParaRPr>
          </a:p>
          <a:p>
            <a:r>
              <a:rPr lang="en-US" sz="1400" b="1" dirty="0">
                <a:latin typeface="HK Grotesk"/>
              </a:rPr>
              <a:t>Inefficient Customer Service:</a:t>
            </a:r>
            <a:endParaRPr lang="en-US" sz="1400" dirty="0">
              <a:latin typeface="HK Grotesk"/>
            </a:endParaRPr>
          </a:p>
          <a:p>
            <a:pPr lvl="1"/>
            <a:r>
              <a:rPr lang="en-US" sz="1400" dirty="0">
                <a:latin typeface="HK Grotesk"/>
              </a:rPr>
              <a:t>Long response times for queries</a:t>
            </a:r>
          </a:p>
          <a:p>
            <a:pPr lvl="1"/>
            <a:r>
              <a:rPr lang="en-US" sz="1400" dirty="0">
                <a:latin typeface="HK Grotesk"/>
              </a:rPr>
              <a:t>No self-service options for customers</a:t>
            </a:r>
          </a:p>
          <a:p>
            <a:pPr lvl="1"/>
            <a:r>
              <a:rPr lang="en-US" sz="1400" dirty="0">
                <a:latin typeface="HK Grotesk"/>
              </a:rPr>
              <a:t>Difficulty in managing customer portfolios</a:t>
            </a:r>
          </a:p>
          <a:p>
            <a:pPr lvl="1"/>
            <a:endParaRPr lang="en-US" sz="1400" dirty="0">
              <a:latin typeface="HK Grotesk"/>
            </a:endParaRPr>
          </a:p>
          <a:p>
            <a:r>
              <a:rPr lang="en-US" sz="1400" b="1" dirty="0">
                <a:latin typeface="HK Grotesk"/>
              </a:rPr>
              <a:t>Scalability Issues:</a:t>
            </a:r>
            <a:endParaRPr lang="en-US" sz="1400" dirty="0">
              <a:latin typeface="HK Grotesk"/>
            </a:endParaRPr>
          </a:p>
          <a:p>
            <a:pPr lvl="1"/>
            <a:r>
              <a:rPr lang="en-US" sz="1400" dirty="0">
                <a:latin typeface="HK Grotesk"/>
              </a:rPr>
              <a:t>Manual systems cannot handle growing customer bases</a:t>
            </a:r>
          </a:p>
          <a:p>
            <a:pPr lvl="1"/>
            <a:r>
              <a:rPr lang="en-US" sz="1400" dirty="0">
                <a:latin typeface="HK Grotesk"/>
              </a:rPr>
              <a:t>Limited reporting and analytics capabilities</a:t>
            </a:r>
          </a:p>
          <a:p>
            <a:pPr lvl="1"/>
            <a:r>
              <a:rPr lang="en-US" sz="1400" dirty="0">
                <a:latin typeface="HK Grotesk"/>
              </a:rPr>
              <a:t>Security concerns with physical document storage</a:t>
            </a:r>
          </a:p>
          <a:p>
            <a:pPr marL="342900" indent="-342900">
              <a:buFont typeface="Arial" panose="020B0604020202020204" pitchFamily="34" charset="0"/>
              <a:buChar char="•"/>
            </a:pPr>
            <a:endParaRPr lang="en-IN" sz="2400" dirty="0">
              <a:latin typeface="HK Grotesk"/>
            </a:endParaRPr>
          </a:p>
        </p:txBody>
      </p:sp>
    </p:spTree>
    <p:extLst>
      <p:ext uri="{BB962C8B-B14F-4D97-AF65-F5344CB8AC3E}">
        <p14:creationId xmlns:p14="http://schemas.microsoft.com/office/powerpoint/2010/main" val="514399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245E9-4817-2591-74C9-65BB84BEEF8B}"/>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412A133B-9E31-1C0A-83A5-4D1337B88811}"/>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Objective</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156D4025-7288-1B36-113C-22CB1976C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99D367CF-9A4B-240D-075F-A12E85C197C5}"/>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FCDBA721-E1D4-65A9-9F49-109C5A32B0F3}"/>
              </a:ext>
            </a:extLst>
          </p:cNvPr>
          <p:cNvSpPr>
            <a:spLocks noGrp="1"/>
          </p:cNvSpPr>
          <p:nvPr>
            <p:ph type="sldNum" sz="quarter" idx="12"/>
          </p:nvPr>
        </p:nvSpPr>
        <p:spPr/>
        <p:txBody>
          <a:bodyPr/>
          <a:lstStyle/>
          <a:p>
            <a:fld id="{C8F35010-364B-470B-BB6C-DCBBE63D2E54}" type="slidenum">
              <a:rPr lang="en-US" smtClean="0">
                <a:solidFill>
                  <a:schemeClr val="tx1"/>
                </a:solidFill>
              </a:rPr>
              <a:t>4</a:t>
            </a:fld>
            <a:endParaRPr lang="en-US" dirty="0">
              <a:solidFill>
                <a:schemeClr val="tx1"/>
              </a:solidFill>
            </a:endParaRPr>
          </a:p>
        </p:txBody>
      </p:sp>
      <p:sp>
        <p:nvSpPr>
          <p:cNvPr id="4" name="TextBox 3">
            <a:extLst>
              <a:ext uri="{FF2B5EF4-FFF2-40B4-BE49-F238E27FC236}">
                <a16:creationId xmlns:a16="http://schemas.microsoft.com/office/drawing/2014/main" id="{984D871A-AC84-4180-3A70-A7B020ADF518}"/>
              </a:ext>
            </a:extLst>
          </p:cNvPr>
          <p:cNvSpPr txBox="1"/>
          <p:nvPr/>
        </p:nvSpPr>
        <p:spPr>
          <a:xfrm>
            <a:off x="357447" y="814648"/>
            <a:ext cx="11561478" cy="415498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HK Grotesk"/>
              </a:rPr>
              <a:t>The primary objectives of this project are to achieve complete digital transformation of insurance policy management by eliminating paper-based processes and automating workflows from policy creation to claims settlement. </a:t>
            </a:r>
          </a:p>
          <a:p>
            <a:pPr marL="342900" indent="-342900">
              <a:buFont typeface="Arial" panose="020B0604020202020204" pitchFamily="34" charset="0"/>
              <a:buChar char="•"/>
            </a:pPr>
            <a:endParaRPr lang="en-US" sz="2400" dirty="0">
              <a:latin typeface="HK Grotesk"/>
            </a:endParaRPr>
          </a:p>
          <a:p>
            <a:pPr marL="342900" indent="-342900">
              <a:buFont typeface="Arial" panose="020B0604020202020204" pitchFamily="34" charset="0"/>
              <a:buChar char="•"/>
            </a:pPr>
            <a:r>
              <a:rPr lang="en-US" sz="2400" dirty="0">
                <a:latin typeface="HK Grotesk"/>
              </a:rPr>
              <a:t>We aim to significantly enhance operational efficiency by reducing processing times and minimizing human error. The system is designed to improve the customer experience through self-service portals and real-time tracking, while ensuring robust data security and regulatory compliance. </a:t>
            </a:r>
          </a:p>
          <a:p>
            <a:endParaRPr lang="en-US" sz="2400" dirty="0">
              <a:latin typeface="HK Grotesk"/>
            </a:endParaRPr>
          </a:p>
          <a:p>
            <a:pPr marL="342900" indent="-342900">
              <a:buFont typeface="Arial" panose="020B0604020202020204" pitchFamily="34" charset="0"/>
              <a:buChar char="•"/>
            </a:pPr>
            <a:r>
              <a:rPr lang="en-US" sz="2400" dirty="0">
                <a:latin typeface="HK Grotesk"/>
              </a:rPr>
              <a:t>Furthermore, we have built the platform with scalability in mind, ensuring it can handle a growing user base and increasing data volume with high performance and availability.</a:t>
            </a:r>
            <a:endParaRPr lang="en-IN" sz="2400" dirty="0">
              <a:latin typeface="HK Grotesk"/>
            </a:endParaRPr>
          </a:p>
        </p:txBody>
      </p:sp>
    </p:spTree>
    <p:extLst>
      <p:ext uri="{BB962C8B-B14F-4D97-AF65-F5344CB8AC3E}">
        <p14:creationId xmlns:p14="http://schemas.microsoft.com/office/powerpoint/2010/main" val="1911852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ECB0C-CC12-0546-42BA-A1D84DFC3D31}"/>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78980971-1B52-3111-5187-80E820304BDB}"/>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Core Functionality </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EF95BA64-B42B-99EB-F612-9AEBBD04A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894A3050-B4A4-4784-C4C9-7FAFC2A357DE}"/>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801A085F-2ED8-835F-3249-C4CB0A78180F}"/>
              </a:ext>
            </a:extLst>
          </p:cNvPr>
          <p:cNvSpPr>
            <a:spLocks noGrp="1"/>
          </p:cNvSpPr>
          <p:nvPr>
            <p:ph type="sldNum" sz="quarter" idx="12"/>
          </p:nvPr>
        </p:nvSpPr>
        <p:spPr/>
        <p:txBody>
          <a:bodyPr/>
          <a:lstStyle/>
          <a:p>
            <a:fld id="{C8F35010-364B-470B-BB6C-DCBBE63D2E54}" type="slidenum">
              <a:rPr lang="en-US" smtClean="0">
                <a:solidFill>
                  <a:schemeClr val="tx1"/>
                </a:solidFill>
              </a:rPr>
              <a:t>5</a:t>
            </a:fld>
            <a:endParaRPr lang="en-US" dirty="0">
              <a:solidFill>
                <a:schemeClr val="tx1"/>
              </a:solidFill>
            </a:endParaRPr>
          </a:p>
        </p:txBody>
      </p:sp>
      <p:sp>
        <p:nvSpPr>
          <p:cNvPr id="4" name="TextBox 3">
            <a:extLst>
              <a:ext uri="{FF2B5EF4-FFF2-40B4-BE49-F238E27FC236}">
                <a16:creationId xmlns:a16="http://schemas.microsoft.com/office/drawing/2014/main" id="{77E5413D-2C2E-6B44-BB8E-18E56C34FA65}"/>
              </a:ext>
            </a:extLst>
          </p:cNvPr>
          <p:cNvSpPr txBox="1"/>
          <p:nvPr/>
        </p:nvSpPr>
        <p:spPr>
          <a:xfrm>
            <a:off x="465513" y="1097280"/>
            <a:ext cx="11072552" cy="42165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The system delivers comprehensive functionality across all aspects of insurance management, from customer onboarding to claims settlement. Each module is designed with user experience in mind, providing intuitive interfaces for different user roles while maintaining data integrity and security throughout all operations.</a:t>
            </a:r>
          </a:p>
          <a:p>
            <a:endParaRPr lang="en-US" sz="2400" dirty="0"/>
          </a:p>
          <a:p>
            <a:r>
              <a:rPr lang="en-US" sz="2400" b="1" dirty="0"/>
              <a:t>Functional Modules:</a:t>
            </a:r>
            <a:endParaRPr lang="en-US" sz="2400" dirty="0"/>
          </a:p>
          <a:p>
            <a:pPr marL="342900" indent="-342900">
              <a:buFont typeface="Arial" panose="020B0604020202020204" pitchFamily="34" charset="0"/>
              <a:buChar char="•"/>
            </a:pPr>
            <a:r>
              <a:rPr lang="en-US" sz="2000" dirty="0">
                <a:latin typeface="HK Grotesk"/>
              </a:rPr>
              <a:t>Policy Management</a:t>
            </a:r>
          </a:p>
          <a:p>
            <a:pPr marL="342900" indent="-342900">
              <a:buFont typeface="Arial" panose="020B0604020202020204" pitchFamily="34" charset="0"/>
              <a:buChar char="•"/>
            </a:pPr>
            <a:r>
              <a:rPr lang="en-US" sz="2000" dirty="0">
                <a:latin typeface="HK Grotesk"/>
              </a:rPr>
              <a:t>Customer Management</a:t>
            </a:r>
          </a:p>
          <a:p>
            <a:pPr marL="342900" indent="-342900">
              <a:buFont typeface="Arial" panose="020B0604020202020204" pitchFamily="34" charset="0"/>
              <a:buChar char="•"/>
            </a:pPr>
            <a:r>
              <a:rPr lang="en-US" sz="2000" dirty="0">
                <a:latin typeface="HK Grotesk"/>
              </a:rPr>
              <a:t>Claims Processing</a:t>
            </a:r>
          </a:p>
          <a:p>
            <a:pPr marL="342900" indent="-342900">
              <a:buFont typeface="Arial" panose="020B0604020202020204" pitchFamily="34" charset="0"/>
              <a:buChar char="•"/>
            </a:pPr>
            <a:r>
              <a:rPr lang="en-US" sz="2000" dirty="0">
                <a:latin typeface="HK Grotesk"/>
              </a:rPr>
              <a:t>Agent Dashboard </a:t>
            </a:r>
          </a:p>
          <a:p>
            <a:pPr marL="342900" indent="-342900">
              <a:buFont typeface="Arial" panose="020B0604020202020204" pitchFamily="34" charset="0"/>
              <a:buChar char="•"/>
            </a:pPr>
            <a:r>
              <a:rPr lang="en-US" sz="2000" dirty="0">
                <a:latin typeface="HK Grotesk"/>
              </a:rPr>
              <a:t>Reporting &amp; Analytics</a:t>
            </a:r>
            <a:br>
              <a:rPr lang="en-US" b="1" dirty="0"/>
            </a:br>
            <a:endParaRPr lang="en-IN" sz="2400" dirty="0">
              <a:latin typeface="HK Grotesk"/>
            </a:endParaRPr>
          </a:p>
        </p:txBody>
      </p:sp>
    </p:spTree>
    <p:extLst>
      <p:ext uri="{BB962C8B-B14F-4D97-AF65-F5344CB8AC3E}">
        <p14:creationId xmlns:p14="http://schemas.microsoft.com/office/powerpoint/2010/main" val="325032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4FF0-6AA8-6E63-C99F-E37860231DE6}"/>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91FA99C3-18BD-0513-5B54-E25569B18F9F}"/>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Technology Stack </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CC384859-82C7-F9C4-7E96-244219885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BEF873A5-F4A2-22AE-C8A1-FA584229B1B5}"/>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AB194112-4142-E09C-5EB4-C7CD48B47F7F}"/>
              </a:ext>
            </a:extLst>
          </p:cNvPr>
          <p:cNvSpPr>
            <a:spLocks noGrp="1"/>
          </p:cNvSpPr>
          <p:nvPr>
            <p:ph type="sldNum" sz="quarter" idx="12"/>
          </p:nvPr>
        </p:nvSpPr>
        <p:spPr/>
        <p:txBody>
          <a:bodyPr/>
          <a:lstStyle/>
          <a:p>
            <a:fld id="{C8F35010-364B-470B-BB6C-DCBBE63D2E54}" type="slidenum">
              <a:rPr lang="en-US" smtClean="0">
                <a:solidFill>
                  <a:schemeClr val="tx1"/>
                </a:solidFill>
              </a:rPr>
              <a:t>6</a:t>
            </a:fld>
            <a:endParaRPr lang="en-US" dirty="0">
              <a:solidFill>
                <a:schemeClr val="tx1"/>
              </a:solidFill>
            </a:endParaRPr>
          </a:p>
        </p:txBody>
      </p:sp>
      <p:sp>
        <p:nvSpPr>
          <p:cNvPr id="4" name="TextBox 3">
            <a:extLst>
              <a:ext uri="{FF2B5EF4-FFF2-40B4-BE49-F238E27FC236}">
                <a16:creationId xmlns:a16="http://schemas.microsoft.com/office/drawing/2014/main" id="{A16FA1D8-0A36-C915-D998-E093E6F6411A}"/>
              </a:ext>
            </a:extLst>
          </p:cNvPr>
          <p:cNvSpPr txBox="1"/>
          <p:nvPr/>
        </p:nvSpPr>
        <p:spPr>
          <a:xfrm>
            <a:off x="349135" y="955964"/>
            <a:ext cx="11188930" cy="45732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latin typeface="HK Grotesk"/>
              </a:rPr>
              <a:t>We have employed a modern, robust technology stack that ensures optimal performance, scalability, and maintainability. The choice of technologies reflects industry best practices and provides a solid foundation for future enhancements while addressing current business requirements effectively.</a:t>
            </a:r>
          </a:p>
          <a:p>
            <a:endParaRPr lang="en-US" sz="2400" dirty="0">
              <a:latin typeface="HK Grotesk"/>
            </a:endParaRPr>
          </a:p>
          <a:p>
            <a:r>
              <a:rPr lang="en-US" sz="2400" b="1" dirty="0">
                <a:latin typeface="HK Grotesk"/>
              </a:rPr>
              <a:t>Technology Components:</a:t>
            </a:r>
            <a:endParaRPr lang="en-US" sz="2400" dirty="0">
              <a:latin typeface="HK Grotesk"/>
            </a:endParaRPr>
          </a:p>
          <a:p>
            <a:r>
              <a:rPr lang="en-US" sz="2400" b="1" dirty="0">
                <a:latin typeface="HK Grotesk"/>
              </a:rPr>
              <a:t>Frontend:</a:t>
            </a:r>
            <a:r>
              <a:rPr lang="en-US" sz="2400" dirty="0">
                <a:latin typeface="HK Grotesk"/>
              </a:rPr>
              <a:t> Angular 16+ and Bootstrap 5</a:t>
            </a:r>
          </a:p>
          <a:p>
            <a:r>
              <a:rPr lang="en-US" sz="2400" b="1" dirty="0">
                <a:latin typeface="HK Grotesk"/>
              </a:rPr>
              <a:t>Backend:</a:t>
            </a:r>
            <a:r>
              <a:rPr lang="en-US" sz="2400" dirty="0">
                <a:latin typeface="HK Grotesk"/>
              </a:rPr>
              <a:t> Spring Boot </a:t>
            </a:r>
          </a:p>
          <a:p>
            <a:r>
              <a:rPr lang="en-US" sz="2400" b="1" dirty="0">
                <a:latin typeface="HK Grotesk"/>
              </a:rPr>
              <a:t>Database:</a:t>
            </a:r>
            <a:r>
              <a:rPr lang="en-US" sz="2400" dirty="0">
                <a:latin typeface="HK Grotesk"/>
              </a:rPr>
              <a:t> SQL </a:t>
            </a:r>
          </a:p>
          <a:p>
            <a:r>
              <a:rPr lang="en-US" sz="2400" b="1" dirty="0">
                <a:latin typeface="HK Grotesk"/>
              </a:rPr>
              <a:t>DevOps:</a:t>
            </a:r>
            <a:r>
              <a:rPr lang="en-US" sz="2400" dirty="0">
                <a:latin typeface="HK Grotesk"/>
              </a:rPr>
              <a:t> Docker, Azure App Service, GitHub Actions</a:t>
            </a:r>
          </a:p>
          <a:p>
            <a:br>
              <a:rPr lang="en-US" b="1" dirty="0"/>
            </a:br>
            <a:endParaRPr lang="en-IN" sz="2400" dirty="0">
              <a:latin typeface="HK Grotesk"/>
            </a:endParaRPr>
          </a:p>
        </p:txBody>
      </p:sp>
    </p:spTree>
    <p:extLst>
      <p:ext uri="{BB962C8B-B14F-4D97-AF65-F5344CB8AC3E}">
        <p14:creationId xmlns:p14="http://schemas.microsoft.com/office/powerpoint/2010/main" val="1773031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FF8E1-C0F4-21A3-FDBC-7F98445F55FB}"/>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DB341A4A-E3AA-A521-7B6E-6311E92D2FFE}"/>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System Architecture Diagram  </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84D6AF7E-121C-AFDE-5C7A-5F5E592B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F125898F-A76C-88FA-9AF7-4C963B2F985A}"/>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458FAA47-E0E2-F974-430D-24EDBD8CED75}"/>
              </a:ext>
            </a:extLst>
          </p:cNvPr>
          <p:cNvSpPr>
            <a:spLocks noGrp="1"/>
          </p:cNvSpPr>
          <p:nvPr>
            <p:ph type="sldNum" sz="quarter" idx="12"/>
          </p:nvPr>
        </p:nvSpPr>
        <p:spPr/>
        <p:txBody>
          <a:bodyPr/>
          <a:lstStyle/>
          <a:p>
            <a:fld id="{C8F35010-364B-470B-BB6C-DCBBE63D2E54}" type="slidenum">
              <a:rPr lang="en-US" smtClean="0">
                <a:solidFill>
                  <a:schemeClr val="tx1"/>
                </a:solidFill>
              </a:rPr>
              <a:t>7</a:t>
            </a:fld>
            <a:endParaRPr lang="en-US" dirty="0">
              <a:solidFill>
                <a:schemeClr val="tx1"/>
              </a:solidFill>
            </a:endParaRPr>
          </a:p>
        </p:txBody>
      </p:sp>
      <p:pic>
        <p:nvPicPr>
          <p:cNvPr id="1028" name="Picture 4">
            <a:extLst>
              <a:ext uri="{FF2B5EF4-FFF2-40B4-BE49-F238E27FC236}">
                <a16:creationId xmlns:a16="http://schemas.microsoft.com/office/drawing/2014/main" id="{FC3970C2-E572-35A2-8121-057403D4B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71" y="1088638"/>
            <a:ext cx="10346796" cy="589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805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11B2-E8E5-A970-195B-37092760F00D}"/>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9084E290-3D04-B144-037E-ABAF1CCE64C0}"/>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Module Workflow </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2DB7028E-F539-CA5E-6DDC-F288F276D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5E7C941-7C02-4634-E890-E6854145B5CC}"/>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13F018B4-F434-B8F9-6A6E-9D6CF2D6CD4A}"/>
              </a:ext>
            </a:extLst>
          </p:cNvPr>
          <p:cNvSpPr>
            <a:spLocks noGrp="1"/>
          </p:cNvSpPr>
          <p:nvPr>
            <p:ph type="sldNum" sz="quarter" idx="12"/>
          </p:nvPr>
        </p:nvSpPr>
        <p:spPr/>
        <p:txBody>
          <a:bodyPr/>
          <a:lstStyle/>
          <a:p>
            <a:fld id="{C8F35010-364B-470B-BB6C-DCBBE63D2E54}" type="slidenum">
              <a:rPr lang="en-US" smtClean="0">
                <a:solidFill>
                  <a:schemeClr val="tx1"/>
                </a:solidFill>
              </a:rPr>
              <a:t>8</a:t>
            </a:fld>
            <a:endParaRPr lang="en-US" dirty="0">
              <a:solidFill>
                <a:schemeClr val="tx1"/>
              </a:solidFill>
            </a:endParaRPr>
          </a:p>
        </p:txBody>
      </p:sp>
      <p:pic>
        <p:nvPicPr>
          <p:cNvPr id="2054" name="Picture 6">
            <a:extLst>
              <a:ext uri="{FF2B5EF4-FFF2-40B4-BE49-F238E27FC236}">
                <a16:creationId xmlns:a16="http://schemas.microsoft.com/office/drawing/2014/main" id="{6E46CAFB-0006-CF53-9E85-56410DD55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75" y="1072343"/>
            <a:ext cx="11645850" cy="499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63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F4D01-565C-CBDA-EC14-94D755CAD903}"/>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B4A321DD-C3EE-AC43-6F15-FA104D60BC2C}"/>
              </a:ext>
            </a:extLst>
          </p:cNvPr>
          <p:cNvSpPr/>
          <p:nvPr/>
        </p:nvSpPr>
        <p:spPr>
          <a:xfrm>
            <a:off x="273075" y="211475"/>
            <a:ext cx="10102565" cy="1754326"/>
          </a:xfrm>
          <a:prstGeom prst="rect">
            <a:avLst/>
          </a:prstGeom>
        </p:spPr>
        <p:txBody>
          <a:bodyPr wrap="square" lIns="0" tIns="0" rIns="0" bIns="0">
            <a:spAutoFit/>
          </a:bodyPr>
          <a:lstStyle/>
          <a:p>
            <a:r>
              <a:rPr lang="en-IN" sz="3200" b="1" dirty="0">
                <a:solidFill>
                  <a:schemeClr val="accent4"/>
                </a:solidFill>
                <a:latin typeface="HK Grotesk Bold"/>
              </a:rPr>
              <a:t>Database Schema  </a:t>
            </a:r>
          </a:p>
          <a:p>
            <a:br>
              <a:rPr lang="en-IN" dirty="0"/>
            </a:br>
            <a:endParaRPr lang="en-IN" sz="3200" b="1" dirty="0">
              <a:solidFill>
                <a:schemeClr val="accent4"/>
              </a:solidFill>
              <a:latin typeface="HK Grotesk Bold"/>
            </a:endParaRP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FE5ED682-12BE-9EC4-676C-60748E83B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66D59B1F-1A83-3D78-BBFC-583888ADEE54}"/>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1590D03E-72E5-5CC4-32CD-963252CE45FD}"/>
              </a:ext>
            </a:extLst>
          </p:cNvPr>
          <p:cNvSpPr>
            <a:spLocks noGrp="1"/>
          </p:cNvSpPr>
          <p:nvPr>
            <p:ph type="sldNum" sz="quarter" idx="12"/>
          </p:nvPr>
        </p:nvSpPr>
        <p:spPr/>
        <p:txBody>
          <a:bodyPr/>
          <a:lstStyle/>
          <a:p>
            <a:fld id="{C8F35010-364B-470B-BB6C-DCBBE63D2E54}" type="slidenum">
              <a:rPr lang="en-US" smtClean="0">
                <a:solidFill>
                  <a:schemeClr val="tx1"/>
                </a:solidFill>
              </a:rPr>
              <a:t>9</a:t>
            </a:fld>
            <a:endParaRPr lang="en-US" dirty="0">
              <a:solidFill>
                <a:schemeClr val="tx1"/>
              </a:solidFill>
            </a:endParaRPr>
          </a:p>
        </p:txBody>
      </p:sp>
      <p:sp>
        <p:nvSpPr>
          <p:cNvPr id="4" name="TextBox 3">
            <a:extLst>
              <a:ext uri="{FF2B5EF4-FFF2-40B4-BE49-F238E27FC236}">
                <a16:creationId xmlns:a16="http://schemas.microsoft.com/office/drawing/2014/main" id="{689DE6DE-2D2A-6F6F-B1EE-C3184AA389E2}"/>
              </a:ext>
            </a:extLst>
          </p:cNvPr>
          <p:cNvSpPr txBox="1"/>
          <p:nvPr/>
        </p:nvSpPr>
        <p:spPr>
          <a:xfrm>
            <a:off x="399012" y="889462"/>
            <a:ext cx="11055926" cy="2862322"/>
          </a:xfrm>
          <a:prstGeom prst="rect">
            <a:avLst/>
          </a:prstGeom>
          <a:noFill/>
        </p:spPr>
        <p:txBody>
          <a:bodyPr wrap="square" rtlCol="0">
            <a:spAutoFit/>
          </a:bodyPr>
          <a:lstStyle/>
          <a:p>
            <a:r>
              <a:rPr lang="en-US" dirty="0">
                <a:latin typeface="HK Grotesk"/>
              </a:rPr>
              <a:t>Our database schema is built around core entities including Customers, Policies, Claims, Agents, and Payments, with carefully defined relationships to ensure data integrity and support business operations. </a:t>
            </a:r>
            <a:br>
              <a:rPr lang="en-US" dirty="0">
                <a:latin typeface="HK Grotesk"/>
              </a:rPr>
            </a:br>
            <a:br>
              <a:rPr lang="en-US" dirty="0">
                <a:latin typeface="HK Grotesk"/>
              </a:rPr>
            </a:br>
            <a:r>
              <a:rPr lang="en-US" dirty="0">
                <a:latin typeface="HK Grotesk"/>
              </a:rPr>
              <a:t>The Customer table stores personal and KYC details, linking to multiple Policies through a one-to-many relationship. </a:t>
            </a:r>
            <a:br>
              <a:rPr lang="en-US" dirty="0">
                <a:latin typeface="HK Grotesk"/>
              </a:rPr>
            </a:br>
            <a:br>
              <a:rPr lang="en-US" dirty="0">
                <a:latin typeface="HK Grotesk"/>
              </a:rPr>
            </a:br>
            <a:r>
              <a:rPr lang="en-US" dirty="0">
                <a:latin typeface="HK Grotesk"/>
              </a:rPr>
              <a:t>Each Policy can have multiple Claims, and each Claim is tied to a specific Policy. Agents are associated with the policies they manage, and Payments track all financial transactions. </a:t>
            </a:r>
            <a:br>
              <a:rPr lang="en-US" dirty="0">
                <a:latin typeface="HK Grotesk"/>
              </a:rPr>
            </a:br>
            <a:br>
              <a:rPr lang="en-US" dirty="0">
                <a:latin typeface="HK Grotesk"/>
              </a:rPr>
            </a:br>
            <a:r>
              <a:rPr lang="en-US" dirty="0">
                <a:latin typeface="HK Grotesk"/>
              </a:rPr>
              <a:t>The schema is normalized to third normal form and includes strategic indexing on frequently queried fields to optimize performance for complex queries and reporting needs.</a:t>
            </a:r>
            <a:endParaRPr lang="en-IN" dirty="0">
              <a:latin typeface="HK Grotesk"/>
            </a:endParaRPr>
          </a:p>
        </p:txBody>
      </p:sp>
      <p:pic>
        <p:nvPicPr>
          <p:cNvPr id="3074" name="Picture 2">
            <a:extLst>
              <a:ext uri="{FF2B5EF4-FFF2-40B4-BE49-F238E27FC236}">
                <a16:creationId xmlns:a16="http://schemas.microsoft.com/office/drawing/2014/main" id="{BACEE6D1-D93D-9551-228A-C48AEBBF3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767" y="4019575"/>
            <a:ext cx="10357657" cy="2165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83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4199</TotalTime>
  <Words>974</Words>
  <Application>Microsoft Office PowerPoint</Application>
  <PresentationFormat>Widescreen</PresentationFormat>
  <Paragraphs>149</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Arial</vt:lpstr>
      <vt:lpstr>Calibri</vt:lpstr>
      <vt:lpstr>HK Grotesk</vt:lpstr>
      <vt:lpstr>HK Grotesk Bold</vt:lpstr>
      <vt:lpstr>HK Grotesk Light</vt:lpstr>
      <vt:lpstr>HK Grotesk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 M</dc:creator>
  <cp:lastModifiedBy>Training User118</cp:lastModifiedBy>
  <cp:revision>54</cp:revision>
  <dcterms:created xsi:type="dcterms:W3CDTF">2024-05-04T13:11:57Z</dcterms:created>
  <dcterms:modified xsi:type="dcterms:W3CDTF">2026-02-10T07:23:57Z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0f486e-1d0b-4fd6-a73f-04d94048a140_Enabled">
    <vt:lpwstr>true</vt:lpwstr>
  </property>
  <property fmtid="{D5CDD505-2E9C-101B-9397-08002B2CF9AE}" pid="3" name="MSIP_Label_e80f486e-1d0b-4fd6-a73f-04d94048a140_SetDate">
    <vt:lpwstr>2026-02-04T04:06:58Z</vt:lpwstr>
  </property>
  <property fmtid="{D5CDD505-2E9C-101B-9397-08002B2CF9AE}" pid="4" name="MSIP_Label_e80f486e-1d0b-4fd6-a73f-04d94048a140_Method">
    <vt:lpwstr>Standard</vt:lpwstr>
  </property>
  <property fmtid="{D5CDD505-2E9C-101B-9397-08002B2CF9AE}" pid="5" name="MSIP_Label_e80f486e-1d0b-4fd6-a73f-04d94048a140_Name">
    <vt:lpwstr>General - RPS Data</vt:lpwstr>
  </property>
  <property fmtid="{D5CDD505-2E9C-101B-9397-08002B2CF9AE}" pid="6" name="MSIP_Label_e80f486e-1d0b-4fd6-a73f-04d94048a140_SiteId">
    <vt:lpwstr>6565c732-1653-4ffe-b9d3-80a4f1c0c25d</vt:lpwstr>
  </property>
  <property fmtid="{D5CDD505-2E9C-101B-9397-08002B2CF9AE}" pid="7" name="MSIP_Label_e80f486e-1d0b-4fd6-a73f-04d94048a140_ActionId">
    <vt:lpwstr>0c3cc09a-e54e-4ae4-a9fa-efa3f9d629ce</vt:lpwstr>
  </property>
  <property fmtid="{D5CDD505-2E9C-101B-9397-08002B2CF9AE}" pid="8" name="MSIP_Label_e80f486e-1d0b-4fd6-a73f-04d94048a140_ContentBits">
    <vt:lpwstr>2</vt:lpwstr>
  </property>
  <property fmtid="{D5CDD505-2E9C-101B-9397-08002B2CF9AE}" pid="9" name="MSIP_Label_e80f486e-1d0b-4fd6-a73f-04d94048a140_Tag">
    <vt:lpwstr>10, 3, 0, 1</vt:lpwstr>
  </property>
  <property fmtid="{D5CDD505-2E9C-101B-9397-08002B2CF9AE}" pid="10" name="ClassificationContentMarkingFooterLocations">
    <vt:lpwstr>Office Theme:8</vt:lpwstr>
  </property>
  <property fmtid="{D5CDD505-2E9C-101B-9397-08002B2CF9AE}" pid="11" name="ClassificationContentMarkingFooterText">
    <vt:lpwstr>General - RPS Data</vt:lpwstr>
  </property>
</Properties>
</file>